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322" r:id="rId3"/>
    <p:sldId id="323" r:id="rId4"/>
    <p:sldId id="319" r:id="rId5"/>
    <p:sldId id="320"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21"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3">
          <p15:clr>
            <a:srgbClr val="A4A3A4"/>
          </p15:clr>
        </p15:guide>
        <p15:guide id="2" pos="38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91E1"/>
    <a:srgbClr val="1883DF"/>
    <a:srgbClr val="65ADE9"/>
    <a:srgbClr val="50A2E6"/>
    <a:srgbClr val="7FBBED"/>
    <a:srgbClr val="99C9F1"/>
    <a:srgbClr val="B2D6F4"/>
    <a:srgbClr val="0076DA"/>
    <a:srgbClr val="39AEB5"/>
    <a:srgbClr val="5A67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2" autoAdjust="0"/>
    <p:restoredTop sz="91379" autoAdjust="0"/>
  </p:normalViewPr>
  <p:slideViewPr>
    <p:cSldViewPr snapToGrid="0">
      <p:cViewPr varScale="1">
        <p:scale>
          <a:sx n="57" d="100"/>
          <a:sy n="57" d="100"/>
        </p:scale>
        <p:origin x="53" y="178"/>
      </p:cViewPr>
      <p:guideLst>
        <p:guide orient="horz" pos="2283"/>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不要深讲</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1400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说明：因</a:t>
            </a:r>
            <a:r>
              <a:rPr lang="en-US" altLang="zh-CN" dirty="0"/>
              <a:t>DOCTYPE</a:t>
            </a:r>
            <a:r>
              <a:rPr lang="zh-CN" altLang="en-US" dirty="0"/>
              <a:t>声明英文太长，可以拷贝或暂时不写。但要求学员记住必须有这句代码。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684102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A7676F4-1349-45C3-B50F-B962F208AB3F}" type="datetimeFigureOut">
              <a:rPr lang="zh-CN" altLang="en-US" smtClean="0"/>
              <a:t>2018/4/24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56E1E-E219-46BC-877E-FD92BFB8D85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26" name="Picture 2" descr="C:\Users\jxd\Desktop\图片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04000" cy="4020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userDrawn="1"/>
        </p:nvSpPr>
        <p:spPr>
          <a:xfrm>
            <a:off x="10639196" y="47375"/>
            <a:ext cx="995680" cy="337185"/>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阶段名称</a:t>
            </a:r>
          </a:p>
        </p:txBody>
      </p:sp>
      <p:pic>
        <p:nvPicPr>
          <p:cNvPr id="13" name="图片 12" descr="未标题-1-恢复的_04"/>
          <p:cNvPicPr>
            <a:picLocks noChangeAspect="1"/>
          </p:cNvPicPr>
          <p:nvPr userDrawn="1"/>
        </p:nvPicPr>
        <p:blipFill>
          <a:blip r:embed="rId3"/>
          <a:stretch>
            <a:fillRect/>
          </a:stretch>
        </p:blipFill>
        <p:spPr>
          <a:xfrm>
            <a:off x="386715" y="620688"/>
            <a:ext cx="324485" cy="384810"/>
          </a:xfrm>
          <a:prstGeom prst="rect">
            <a:avLst/>
          </a:prstGeom>
        </p:spPr>
      </p:pic>
      <p:sp>
        <p:nvSpPr>
          <p:cNvPr id="23" name="标题 1"/>
          <p:cNvSpPr>
            <a:spLocks noGrp="1"/>
          </p:cNvSpPr>
          <p:nvPr>
            <p:ph type="title"/>
          </p:nvPr>
        </p:nvSpPr>
        <p:spPr>
          <a:xfrm>
            <a:off x="742599" y="597260"/>
            <a:ext cx="4386067" cy="456882"/>
          </a:xfrm>
        </p:spPr>
        <p:txBody>
          <a:bodyPr>
            <a:noAutofit/>
          </a:bodyPr>
          <a:lstStyle>
            <a:lvl1pPr>
              <a:defRPr sz="2400">
                <a:solidFill>
                  <a:srgbClr val="1883D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42"/>
            <a:ext cx="10515600" cy="1325625"/>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838200" y="1825710"/>
            <a:ext cx="10515600" cy="4351540"/>
          </a:xfrm>
          <a:prstGeom prst="rect">
            <a:avLst/>
          </a:prstGeom>
        </p:spPr>
        <p:txBody>
          <a:bodyPr lIns="91472" tIns="45736" rIns="91472" bIns="4573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199" y="6356645"/>
            <a:ext cx="2743200" cy="365142"/>
          </a:xfrm>
          <a:prstGeom prst="rect">
            <a:avLst/>
          </a:prstGeom>
        </p:spPr>
        <p:txBody>
          <a:bodyPr lIns="91472" tIns="45736" rIns="91472" bIns="45736"/>
          <a:lstStyle/>
          <a:p>
            <a:fld id="{530820CF-B880-4189-942D-D702A7CBA730}" type="datetimeFigureOut">
              <a:rPr lang="zh-CN" altLang="en-US" smtClean="0"/>
              <a:t>2018/4/24</a:t>
            </a:fld>
            <a:endParaRPr lang="zh-CN" altLang="en-US"/>
          </a:p>
        </p:txBody>
      </p:sp>
      <p:sp>
        <p:nvSpPr>
          <p:cNvPr id="5" name="页脚占位符 4"/>
          <p:cNvSpPr>
            <a:spLocks noGrp="1"/>
          </p:cNvSpPr>
          <p:nvPr>
            <p:ph type="ftr" sz="quarter" idx="11"/>
          </p:nvPr>
        </p:nvSpPr>
        <p:spPr>
          <a:xfrm>
            <a:off x="4038601" y="6356645"/>
            <a:ext cx="4114800" cy="365142"/>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0600" y="6356645"/>
            <a:ext cx="2743200" cy="365142"/>
          </a:xfrm>
          <a:prstGeom prst="rect">
            <a:avLst/>
          </a:prstGeom>
        </p:spPr>
        <p:txBody>
          <a:bodyPr lIns="91472" tIns="45736" rIns="91472" bIns="45736"/>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676F4-1349-45C3-B50F-B962F208AB3F}" type="datetimeFigureOut">
              <a:rPr lang="zh-CN" altLang="en-US" smtClean="0"/>
              <a:t>2018/4/24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56E1E-E219-46BC-877E-FD92BFB8D8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oleObject" Target="../embeddings/oleObject1.bin"/><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jxdinf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原创设计师QQ598969553             _1"/>
          <p:cNvSpPr txBox="1"/>
          <p:nvPr/>
        </p:nvSpPr>
        <p:spPr>
          <a:xfrm>
            <a:off x="589915" y="2365375"/>
            <a:ext cx="4885055" cy="2399665"/>
          </a:xfrm>
          <a:prstGeom prst="rect">
            <a:avLst/>
          </a:prstGeom>
          <a:noFill/>
        </p:spPr>
        <p:txBody>
          <a:bodyPr wrap="square" rtlCol="0">
            <a:spAutoFit/>
          </a:bodyPr>
          <a:lstStyle/>
          <a:p>
            <a:pPr>
              <a:lnSpc>
                <a:spcPct val="150000"/>
              </a:lnSpc>
            </a:pPr>
            <a:r>
              <a:rPr lang="zh-CN" altLang="en-US" sz="4000" b="1" dirty="0">
                <a:solidFill>
                  <a:srgbClr val="0076DA"/>
                </a:solidFill>
                <a:latin typeface="微软雅黑" panose="020B0503020204020204" pitchFamily="34" charset="-122"/>
                <a:ea typeface="微软雅黑" panose="020B0503020204020204" pitchFamily="34" charset="-122"/>
              </a:rPr>
              <a:t>专题二</a:t>
            </a:r>
            <a:endParaRPr lang="en-US" altLang="zh-CN" sz="4000" b="1" dirty="0">
              <a:solidFill>
                <a:srgbClr val="0076DA"/>
              </a:solidFill>
              <a:latin typeface="微软雅黑" panose="020B0503020204020204" pitchFamily="34" charset="-122"/>
              <a:ea typeface="微软雅黑" panose="020B0503020204020204" pitchFamily="34" charset="-122"/>
            </a:endParaRPr>
          </a:p>
          <a:p>
            <a:pPr>
              <a:lnSpc>
                <a:spcPct val="150000"/>
              </a:lnSpc>
            </a:pPr>
            <a:r>
              <a:rPr lang="zh-CN" altLang="en-US" sz="3600" b="1" dirty="0">
                <a:solidFill>
                  <a:srgbClr val="0076DA"/>
                </a:solidFill>
                <a:latin typeface="微软雅黑" panose="020B0503020204020204" pitchFamily="34" charset="-122"/>
                <a:ea typeface="微软雅黑" panose="020B0503020204020204" pitchFamily="34" charset="-122"/>
              </a:rPr>
              <a:t>超链接和表单标签</a:t>
            </a:r>
          </a:p>
          <a:p>
            <a:pPr>
              <a:lnSpc>
                <a:spcPct val="150000"/>
              </a:lnSpc>
            </a:pPr>
            <a:endParaRPr lang="en-US" altLang="zh-CN" sz="2400" dirty="0">
              <a:solidFill>
                <a:srgbClr val="0076DA"/>
              </a:solidFill>
              <a:latin typeface="微软雅黑" panose="020B0503020204020204" pitchFamily="34" charset="-122"/>
              <a:ea typeface="微软雅黑" panose="020B0503020204020204" pitchFamily="34" charset="-122"/>
            </a:endParaRPr>
          </a:p>
        </p:txBody>
      </p:sp>
      <p:sp>
        <p:nvSpPr>
          <p:cNvPr id="6" name="原创设计师QQ598969553             _7"/>
          <p:cNvSpPr/>
          <p:nvPr/>
        </p:nvSpPr>
        <p:spPr>
          <a:xfrm>
            <a:off x="9575642" y="0"/>
            <a:ext cx="2180018" cy="1631588"/>
          </a:xfrm>
          <a:custGeom>
            <a:avLst/>
            <a:gdLst>
              <a:gd name="connsiteX0" fmla="*/ 1849729 w 2461149"/>
              <a:gd name="connsiteY0" fmla="*/ 0 h 1841994"/>
              <a:gd name="connsiteX1" fmla="*/ 2461149 w 2461149"/>
              <a:gd name="connsiteY1" fmla="*/ 611420 h 1841994"/>
              <a:gd name="connsiteX2" fmla="*/ 1230575 w 2461149"/>
              <a:gd name="connsiteY2" fmla="*/ 1841994 h 1841994"/>
              <a:gd name="connsiteX3" fmla="*/ 0 w 2461149"/>
              <a:gd name="connsiteY3" fmla="*/ 611420 h 1841994"/>
              <a:gd name="connsiteX4" fmla="*/ 611419 w 2461149"/>
              <a:gd name="connsiteY4" fmla="*/ 1 h 1841994"/>
              <a:gd name="connsiteX5" fmla="*/ 1849729 w 2461149"/>
              <a:gd name="connsiteY5" fmla="*/ 0 h 184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149" h="1841994">
                <a:moveTo>
                  <a:pt x="1849729" y="0"/>
                </a:moveTo>
                <a:lnTo>
                  <a:pt x="2461149" y="611420"/>
                </a:lnTo>
                <a:lnTo>
                  <a:pt x="1230575" y="1841994"/>
                </a:lnTo>
                <a:lnTo>
                  <a:pt x="0" y="611420"/>
                </a:lnTo>
                <a:lnTo>
                  <a:pt x="611419" y="1"/>
                </a:lnTo>
                <a:lnTo>
                  <a:pt x="1849729" y="0"/>
                </a:lnTo>
                <a:close/>
              </a:path>
            </a:pathLst>
          </a:custGeom>
          <a:solidFill>
            <a:srgbClr val="329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华文细黑" panose="02010600040101010101" pitchFamily="2" charset="-122"/>
              <a:ea typeface="华文细黑" panose="02010600040101010101" pitchFamily="2" charset="-122"/>
            </a:endParaRPr>
          </a:p>
        </p:txBody>
      </p:sp>
      <p:pic>
        <p:nvPicPr>
          <p:cNvPr id="9" name="Picture 7" descr="C:\Users\jxd\Desktop\金现代 金码logo（正式版）.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31" y="170032"/>
            <a:ext cx="2062947" cy="856744"/>
          </a:xfrm>
          <a:prstGeom prst="rect">
            <a:avLst/>
          </a:prstGeom>
          <a:noFill/>
          <a:extLst>
            <a:ext uri="{909E8E84-426E-40DD-AFC4-6F175D3DCCD1}">
              <a14:hiddenFill xmlns:a14="http://schemas.microsoft.com/office/drawing/2010/main">
                <a:solidFill>
                  <a:srgbClr val="FFFFFF"/>
                </a:solidFill>
              </a14:hiddenFill>
            </a:ext>
          </a:extLst>
        </p:spPr>
      </p:pic>
      <p:sp>
        <p:nvSpPr>
          <p:cNvPr id="14" name="原创设计师QQ598969553             _8"/>
          <p:cNvSpPr/>
          <p:nvPr/>
        </p:nvSpPr>
        <p:spPr>
          <a:xfrm>
            <a:off x="5766045" y="441354"/>
            <a:ext cx="2517868" cy="2517868"/>
          </a:xfrm>
          <a:custGeom>
            <a:avLst/>
            <a:gdLst>
              <a:gd name="connsiteX0" fmla="*/ 1231927 w 2463854"/>
              <a:gd name="connsiteY0" fmla="*/ 0 h 2463854"/>
              <a:gd name="connsiteX1" fmla="*/ 2463854 w 2463854"/>
              <a:gd name="connsiteY1" fmla="*/ 1231927 h 2463854"/>
              <a:gd name="connsiteX2" fmla="*/ 1231927 w 2463854"/>
              <a:gd name="connsiteY2" fmla="*/ 2463854 h 2463854"/>
              <a:gd name="connsiteX3" fmla="*/ 0 w 2463854"/>
              <a:gd name="connsiteY3" fmla="*/ 1231927 h 2463854"/>
              <a:gd name="connsiteX4" fmla="*/ 1231927 w 2463854"/>
              <a:gd name="connsiteY4" fmla="*/ 0 h 246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54" h="2463854">
                <a:moveTo>
                  <a:pt x="1231927" y="0"/>
                </a:moveTo>
                <a:lnTo>
                  <a:pt x="2463854" y="1231927"/>
                </a:lnTo>
                <a:lnTo>
                  <a:pt x="1231927" y="2463854"/>
                </a:lnTo>
                <a:lnTo>
                  <a:pt x="0" y="1231927"/>
                </a:lnTo>
                <a:lnTo>
                  <a:pt x="1231927" y="0"/>
                </a:lnTo>
                <a:close/>
              </a:path>
            </a:pathLst>
          </a:custGeom>
          <a:solidFill>
            <a:srgbClr val="007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5" name="原创设计师QQ598969553             _10"/>
          <p:cNvSpPr/>
          <p:nvPr/>
        </p:nvSpPr>
        <p:spPr>
          <a:xfrm>
            <a:off x="6603740" y="4138731"/>
            <a:ext cx="2828184" cy="2777277"/>
          </a:xfrm>
          <a:custGeom>
            <a:avLst/>
            <a:gdLst>
              <a:gd name="connsiteX0" fmla="*/ 1231927 w 2463854"/>
              <a:gd name="connsiteY0" fmla="*/ 0 h 2419505"/>
              <a:gd name="connsiteX1" fmla="*/ 2463854 w 2463854"/>
              <a:gd name="connsiteY1" fmla="*/ 1231927 h 2419505"/>
              <a:gd name="connsiteX2" fmla="*/ 1276277 w 2463854"/>
              <a:gd name="connsiteY2" fmla="*/ 2419505 h 2419505"/>
              <a:gd name="connsiteX3" fmla="*/ 1187578 w 2463854"/>
              <a:gd name="connsiteY3" fmla="*/ 2419505 h 2419505"/>
              <a:gd name="connsiteX4" fmla="*/ 0 w 2463854"/>
              <a:gd name="connsiteY4" fmla="*/ 1231927 h 2419505"/>
              <a:gd name="connsiteX5" fmla="*/ 1231927 w 2463854"/>
              <a:gd name="connsiteY5" fmla="*/ 0 h 241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54" h="2419505">
                <a:moveTo>
                  <a:pt x="1231927" y="0"/>
                </a:moveTo>
                <a:lnTo>
                  <a:pt x="2463854" y="1231927"/>
                </a:lnTo>
                <a:lnTo>
                  <a:pt x="1276277" y="2419505"/>
                </a:lnTo>
                <a:lnTo>
                  <a:pt x="1187578" y="2419505"/>
                </a:lnTo>
                <a:lnTo>
                  <a:pt x="0" y="1231927"/>
                </a:lnTo>
                <a:lnTo>
                  <a:pt x="1231927" y="0"/>
                </a:lnTo>
                <a:close/>
              </a:path>
            </a:pathLst>
          </a:custGeom>
          <a:solidFill>
            <a:srgbClr val="4C9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974" y="4642161"/>
            <a:ext cx="4392118" cy="221989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308" y="606286"/>
            <a:ext cx="4871632" cy="48655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超链接的三类应用场合</a:t>
            </a:r>
            <a:r>
              <a:rPr lang="en-US" altLang="zh-CN" dirty="0"/>
              <a:t>4-4</a:t>
            </a:r>
            <a:endParaRPr lang="zh-CN" altLang="en-US" dirty="0"/>
          </a:p>
        </p:txBody>
      </p:sp>
      <p:sp>
        <p:nvSpPr>
          <p:cNvPr id="3" name="文本框 2"/>
          <p:cNvSpPr txBox="1"/>
          <p:nvPr/>
        </p:nvSpPr>
        <p:spPr>
          <a:xfrm>
            <a:off x="894491" y="1054142"/>
            <a:ext cx="9435465" cy="928459"/>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功能性链接</a:t>
            </a:r>
            <a:endParaRPr lang="en-US" altLang="zh-CN" dirty="0">
              <a:latin typeface="微软雅黑" panose="020B0503020204020204" pitchFamily="34" charset="-122"/>
              <a:ea typeface="微软雅黑" panose="020B0503020204020204" pitchFamily="34" charset="-122"/>
            </a:endParaRPr>
          </a:p>
          <a:p>
            <a:pPr marL="285750"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邮箱、</a:t>
            </a:r>
            <a:r>
              <a:rPr lang="en-US" altLang="zh-CN" dirty="0">
                <a:latin typeface="微软雅黑" panose="020B0503020204020204" pitchFamily="34" charset="-122"/>
                <a:ea typeface="微软雅黑" panose="020B0503020204020204" pitchFamily="34" charset="-122"/>
                <a:sym typeface="+mn-ea"/>
              </a:rPr>
              <a:t>QQ</a:t>
            </a:r>
            <a:r>
              <a:rPr lang="zh-CN" altLang="en-US" dirty="0">
                <a:latin typeface="微软雅黑" panose="020B0503020204020204" pitchFamily="34" charset="-122"/>
                <a:ea typeface="微软雅黑" panose="020B0503020204020204" pitchFamily="34" charset="-122"/>
                <a:sym typeface="+mn-ea"/>
              </a:rPr>
              <a:t>链接等</a:t>
            </a:r>
            <a:endParaRPr lang="en-US" altLang="zh-CN" dirty="0">
              <a:latin typeface="微软雅黑" panose="020B0503020204020204" pitchFamily="34" charset="-122"/>
              <a:ea typeface="微软雅黑" panose="020B0503020204020204" pitchFamily="34" charset="-122"/>
            </a:endParaRPr>
          </a:p>
        </p:txBody>
      </p:sp>
      <p:sp>
        <p:nvSpPr>
          <p:cNvPr id="16" name="AutoShape 3"/>
          <p:cNvSpPr>
            <a:spLocks noChangeArrowheads="1"/>
          </p:cNvSpPr>
          <p:nvPr/>
        </p:nvSpPr>
        <p:spPr bwMode="auto">
          <a:xfrm>
            <a:off x="1599442" y="2033401"/>
            <a:ext cx="7544557" cy="2553891"/>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&lt;a </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mailto: guimeiWebMater@gmgw.com</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站长信箱</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&lt;a target=blank </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=tencent://message/?uin=1615249027&amp;Site=</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网站</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&amp;Menu=yes&gt;&lt;</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img</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 border="0" SRC=http://wpa.qq.com/pa?p=1:1615249027:7 alt="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点击这里给我发消息</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"&gt;&lt;/a&gt;</a:t>
            </a:r>
          </a:p>
        </p:txBody>
      </p:sp>
      <p:pic>
        <p:nvPicPr>
          <p:cNvPr id="17" name="Picture 12" descr="email"/>
          <p:cNvPicPr>
            <a:picLocks noChangeAspect="1" noChangeArrowheads="1"/>
          </p:cNvPicPr>
          <p:nvPr/>
        </p:nvPicPr>
        <p:blipFill>
          <a:blip r:embed="rId2">
            <a:extLst>
              <a:ext uri="{28A0092B-C50C-407E-A947-70E740481C1C}">
                <a14:useLocalDpi xmlns:a14="http://schemas.microsoft.com/office/drawing/2010/main" val="0"/>
              </a:ext>
            </a:extLst>
          </a:blip>
          <a:srcRect b="63715"/>
          <a:stretch>
            <a:fillRect/>
          </a:stretch>
        </p:blipFill>
        <p:spPr bwMode="auto">
          <a:xfrm>
            <a:off x="2029836" y="3902076"/>
            <a:ext cx="470535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descr="email"/>
          <p:cNvPicPr>
            <a:picLocks noChangeAspect="1" noChangeArrowheads="1"/>
          </p:cNvPicPr>
          <p:nvPr/>
        </p:nvPicPr>
        <p:blipFill>
          <a:blip r:embed="rId2">
            <a:extLst>
              <a:ext uri="{28A0092B-C50C-407E-A947-70E740481C1C}">
                <a14:useLocalDpi xmlns:a14="http://schemas.microsoft.com/office/drawing/2010/main" val="0"/>
              </a:ext>
            </a:extLst>
          </a:blip>
          <a:srcRect l="6631" t="36285"/>
          <a:stretch>
            <a:fillRect/>
          </a:stretch>
        </p:blipFill>
        <p:spPr bwMode="auto">
          <a:xfrm>
            <a:off x="6910481" y="3811588"/>
            <a:ext cx="341947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AutoShape 14"/>
          <p:cNvSpPr>
            <a:spLocks noChangeArrowheads="1"/>
          </p:cNvSpPr>
          <p:nvPr/>
        </p:nvSpPr>
        <p:spPr bwMode="auto">
          <a:xfrm rot="15810130">
            <a:off x="6346732" y="3442542"/>
            <a:ext cx="431800" cy="1800225"/>
          </a:xfrm>
          <a:prstGeom prst="curvedLeftArrow">
            <a:avLst>
              <a:gd name="adj1" fmla="val 82919"/>
              <a:gd name="adj2" fmla="val 166765"/>
              <a:gd name="adj3" fmla="val 33333"/>
            </a:avLst>
          </a:prstGeom>
          <a:gradFill rotWithShape="1">
            <a:gsLst>
              <a:gs pos="0">
                <a:srgbClr val="B563CF"/>
              </a:gs>
              <a:gs pos="100000">
                <a:srgbClr val="FFFFFF"/>
              </a:gs>
            </a:gsLst>
            <a:lin ang="5400000" scaled="1"/>
          </a:gra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nvGrpSpPr>
          <p:cNvPr id="20" name="Group 16"/>
          <p:cNvGrpSpPr>
            <a:grpSpLocks/>
          </p:cNvGrpSpPr>
          <p:nvPr/>
        </p:nvGrpSpPr>
        <p:grpSpPr bwMode="auto">
          <a:xfrm>
            <a:off x="2284172" y="6230943"/>
            <a:ext cx="4538662" cy="463550"/>
            <a:chOff x="1745" y="3793"/>
            <a:chExt cx="2723" cy="292"/>
          </a:xfrm>
        </p:grpSpPr>
        <p:sp>
          <p:nvSpPr>
            <p:cNvPr id="21" name="AutoShape 17"/>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22" name="Picture 1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23" name="Text Box 19"/>
            <p:cNvSpPr txBox="1">
              <a:spLocks noChangeArrowheads="1"/>
            </p:cNvSpPr>
            <p:nvPr/>
          </p:nvSpPr>
          <p:spPr bwMode="auto">
            <a:xfrm>
              <a:off x="2223" y="3820"/>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：电子邮件链接</a:t>
              </a:r>
            </a:p>
          </p:txBody>
        </p:sp>
      </p:grpSp>
      <p:pic>
        <p:nvPicPr>
          <p:cNvPr id="24" name="Picture 20" descr="示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77" y="1982601"/>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22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注释</a:t>
            </a:r>
          </a:p>
        </p:txBody>
      </p:sp>
      <p:sp>
        <p:nvSpPr>
          <p:cNvPr id="3" name="文本框 2"/>
          <p:cNvSpPr txBox="1"/>
          <p:nvPr/>
        </p:nvSpPr>
        <p:spPr>
          <a:xfrm>
            <a:off x="894491" y="1054142"/>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注释</a:t>
            </a:r>
          </a:p>
        </p:txBody>
      </p:sp>
      <p:sp>
        <p:nvSpPr>
          <p:cNvPr id="16" name="AutoShape 3"/>
          <p:cNvSpPr>
            <a:spLocks noChangeArrowheads="1"/>
          </p:cNvSpPr>
          <p:nvPr/>
        </p:nvSpPr>
        <p:spPr bwMode="auto">
          <a:xfrm>
            <a:off x="1655763" y="3418397"/>
            <a:ext cx="4724400" cy="1634490"/>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 &lt;!-- &lt;li&gt;</a:t>
            </a:r>
            <a:r>
              <a:rPr lang="zh-CN" altLang="en-US"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被注释掉的行将不显示</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&lt;/li&gt; --&gt;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      &lt;li&gt;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正常显示行</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1&lt;/li&gt;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      &lt;li&gt;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正常显示行</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2&lt;/li&gt;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p:txBody>
      </p:sp>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574" y="2595824"/>
            <a:ext cx="3419475" cy="29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0"/>
          <p:cNvGrpSpPr>
            <a:grpSpLocks/>
          </p:cNvGrpSpPr>
          <p:nvPr/>
        </p:nvGrpSpPr>
        <p:grpSpPr bwMode="auto">
          <a:xfrm>
            <a:off x="3119812" y="5816405"/>
            <a:ext cx="4322762" cy="463550"/>
            <a:chOff x="1745" y="3793"/>
            <a:chExt cx="2723" cy="292"/>
          </a:xfrm>
        </p:grpSpPr>
        <p:sp>
          <p:nvSpPr>
            <p:cNvPr id="19" name="AutoShape 11"/>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20" name="Picture 12"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21" name="Text Box 13"/>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：注释标签</a:t>
              </a:r>
            </a:p>
          </p:txBody>
        </p:sp>
      </p:grpSp>
      <p:sp>
        <p:nvSpPr>
          <p:cNvPr id="22" name="AutoShape 15"/>
          <p:cNvSpPr>
            <a:spLocks noChangeArrowheads="1"/>
          </p:cNvSpPr>
          <p:nvPr/>
        </p:nvSpPr>
        <p:spPr bwMode="auto">
          <a:xfrm>
            <a:off x="1655763" y="1741115"/>
            <a:ext cx="4608512" cy="408623"/>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&lt;!--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注释内容</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 --&gt;</a:t>
            </a:r>
            <a:endParaRPr lang="en-US" altLang="zh-CN"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23" name="AutoShape 6"/>
          <p:cNvSpPr>
            <a:spLocks noChangeArrowheads="1"/>
          </p:cNvSpPr>
          <p:nvPr/>
        </p:nvSpPr>
        <p:spPr bwMode="auto">
          <a:xfrm>
            <a:off x="2771775" y="2663825"/>
            <a:ext cx="2376488" cy="715089"/>
          </a:xfrm>
          <a:prstGeom prst="wedgeRoundRectCallout">
            <a:avLst>
              <a:gd name="adj1" fmla="val -30829"/>
              <a:gd name="adj2" fmla="val 101602"/>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用于增加代码的可读性，不显示</a:t>
            </a:r>
          </a:p>
        </p:txBody>
      </p:sp>
      <p:pic>
        <p:nvPicPr>
          <p:cNvPr id="24" name="Picture 16" descr="示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4" y="2577951"/>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descr="语法"/>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25" y="1619946"/>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01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checkerboard(across)">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特殊符号</a:t>
            </a:r>
          </a:p>
        </p:txBody>
      </p:sp>
      <p:sp>
        <p:nvSpPr>
          <p:cNvPr id="3" name="文本框 2"/>
          <p:cNvSpPr txBox="1"/>
          <p:nvPr/>
        </p:nvSpPr>
        <p:spPr>
          <a:xfrm>
            <a:off x="1297903" y="1054142"/>
            <a:ext cx="9435465" cy="3877985"/>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特殊符号</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rPr>
              <a:t>空格：</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rPr>
              <a:t>大于</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gt</a:t>
            </a:r>
            <a:r>
              <a:rPr lang="en-US" altLang="zh-CN" dirty="0">
                <a:latin typeface="微软雅黑" panose="020B0503020204020204" pitchFamily="34" charset="-122"/>
                <a:ea typeface="微软雅黑" panose="020B0503020204020204" pitchFamily="34" charset="-122"/>
              </a:rPr>
              <a:t>; </a:t>
            </a: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）小于</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&amp;</a:t>
            </a:r>
            <a:r>
              <a:rPr lang="en-US" altLang="zh-CN" dirty="0" err="1">
                <a:latin typeface="微软雅黑" panose="020B0503020204020204" pitchFamily="34" charset="-122"/>
                <a:ea typeface="微软雅黑" panose="020B0503020204020204" pitchFamily="34" charset="-122"/>
              </a:rPr>
              <a:t>lt</a:t>
            </a:r>
            <a:r>
              <a:rPr lang="en-US" altLang="zh-CN" dirty="0">
                <a:latin typeface="微软雅黑" panose="020B0503020204020204" pitchFamily="34" charset="-122"/>
                <a:ea typeface="微软雅黑" panose="020B0503020204020204" pitchFamily="34" charset="-122"/>
              </a:rPr>
              <a:t>; </a:t>
            </a: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）引号（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quot</a:t>
            </a:r>
            <a:r>
              <a:rPr lang="en-US" altLang="zh-CN" dirty="0">
                <a:latin typeface="微软雅黑" panose="020B0503020204020204" pitchFamily="34" charset="-122"/>
                <a:ea typeface="微软雅黑" panose="020B0503020204020204" pitchFamily="34" charset="-122"/>
              </a:rPr>
              <a:t>; </a:t>
            </a: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）版权号</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&amp;copy; </a:t>
            </a:r>
            <a:endParaRPr lang="zh-CN" altLang="en-US" dirty="0">
              <a:latin typeface="微软雅黑" panose="020B0503020204020204" pitchFamily="34" charset="-122"/>
              <a:ea typeface="微软雅黑" panose="020B0503020204020204" pitchFamily="34" charset="-122"/>
            </a:endParaRPr>
          </a:p>
          <a:p>
            <a:pPr marL="285750" fontAlgn="base">
              <a:spcBef>
                <a:spcPts val="2200"/>
              </a:spcBef>
              <a:spcAft>
                <a:spcPct val="0"/>
              </a:spcAft>
              <a:defRPr/>
            </a:pPr>
            <a:endParaRPr lang="zh-CN" altLang="en-US" dirty="0">
              <a:latin typeface="微软雅黑" panose="020B0503020204020204" pitchFamily="34" charset="-122"/>
              <a:ea typeface="微软雅黑" panose="020B0503020204020204" pitchFamily="34" charset="-122"/>
            </a:endParaRPr>
          </a:p>
        </p:txBody>
      </p:sp>
      <p:pic>
        <p:nvPicPr>
          <p:cNvPr id="16"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666" y="2676549"/>
            <a:ext cx="4681538"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16"/>
          <p:cNvSpPr>
            <a:spLocks noChangeArrowheads="1"/>
          </p:cNvSpPr>
          <p:nvPr/>
        </p:nvSpPr>
        <p:spPr bwMode="auto">
          <a:xfrm>
            <a:off x="1881281" y="4625975"/>
            <a:ext cx="8566150" cy="1319213"/>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COPYRIGHT </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&amp;copy</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;&amp;</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npbs</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&amp;nbsp;</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2003-2010&amp;nbsp;&amp;</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nbsp</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 </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&lt;a </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=“index.htm”&gt;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北京市贵美商城有限公司</a:t>
            </a:r>
          </a:p>
          <a:p>
            <a:pPr algn="l" eaLnBrk="1" hangingPunct="1"/>
            <a:r>
              <a:rPr lang="zh-CN" altLang="en-US" dirty="0">
                <a:latin typeface="微软雅黑" panose="020B0503020204020204" pitchFamily="34" charset="-122"/>
                <a:ea typeface="微软雅黑" panose="020B0503020204020204" pitchFamily="34" charset="-122"/>
                <a:cs typeface="Courier New" panose="02070309020205020404" pitchFamily="49" charset="0"/>
              </a:rPr>
              <a:t> </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p:txBody>
      </p:sp>
      <p:sp>
        <p:nvSpPr>
          <p:cNvPr id="18" name="AutoShape 17"/>
          <p:cNvSpPr>
            <a:spLocks noChangeArrowheads="1"/>
          </p:cNvSpPr>
          <p:nvPr/>
        </p:nvSpPr>
        <p:spPr bwMode="auto">
          <a:xfrm>
            <a:off x="4770437" y="1284772"/>
            <a:ext cx="4103688" cy="1021556"/>
          </a:xfrm>
          <a:prstGeom prst="wedgeRoundRectCallout">
            <a:avLst>
              <a:gd name="adj1" fmla="val -73986"/>
              <a:gd name="adj2" fmla="val 1670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、因为</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等符号在</a:t>
            </a: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中已使用，所以必须用其他符号来代替</a:t>
            </a:r>
          </a:p>
          <a:p>
            <a:pPr algn="l" eaLnBrk="1" hangingPunct="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、都以分号结束（；）</a:t>
            </a:r>
          </a:p>
        </p:txBody>
      </p:sp>
      <p:grpSp>
        <p:nvGrpSpPr>
          <p:cNvPr id="19" name="Group 18"/>
          <p:cNvGrpSpPr>
            <a:grpSpLocks/>
          </p:cNvGrpSpPr>
          <p:nvPr/>
        </p:nvGrpSpPr>
        <p:grpSpPr bwMode="auto">
          <a:xfrm>
            <a:off x="3854254" y="6205538"/>
            <a:ext cx="4322762" cy="463550"/>
            <a:chOff x="1745" y="3793"/>
            <a:chExt cx="2723" cy="292"/>
          </a:xfrm>
        </p:grpSpPr>
        <p:sp>
          <p:nvSpPr>
            <p:cNvPr id="20" name="AutoShape 19"/>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21" name="Picture 20"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22" name="Text Box 21"/>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：版权信息</a:t>
              </a:r>
            </a:p>
          </p:txBody>
        </p:sp>
      </p:grpSp>
    </p:spTree>
    <p:extLst>
      <p:ext uri="{BB962C8B-B14F-4D97-AF65-F5344CB8AC3E}">
        <p14:creationId xmlns:p14="http://schemas.microsoft.com/office/powerpoint/2010/main" val="91826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heckerboard(across)">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为什么使用表单</a:t>
            </a:r>
          </a:p>
        </p:txBody>
      </p:sp>
      <p:sp>
        <p:nvSpPr>
          <p:cNvPr id="3" name="文本框 2"/>
          <p:cNvSpPr txBox="1"/>
          <p:nvPr/>
        </p:nvSpPr>
        <p:spPr>
          <a:xfrm>
            <a:off x="894491" y="1054142"/>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表单的典型应用</a:t>
            </a:r>
          </a:p>
        </p:txBody>
      </p:sp>
      <p:sp>
        <p:nvSpPr>
          <p:cNvPr id="4" name="Text Box 2"/>
          <p:cNvSpPr txBox="1">
            <a:spLocks noChangeArrowheads="1"/>
          </p:cNvSpPr>
          <p:nvPr/>
        </p:nvSpPr>
        <p:spPr bwMode="auto">
          <a:xfrm>
            <a:off x="8883650" y="120015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sz="4400" b="1">
              <a:solidFill>
                <a:schemeClr val="tx2"/>
              </a:solidFill>
              <a:latin typeface="Tahoma" panose="020B0604030504040204" pitchFamily="34" charset="0"/>
              <a:ea typeface="宋体" panose="02010600030101010101" pitchFamily="2" charset="-122"/>
              <a:cs typeface="Times New Roman" panose="02020603050405020304" pitchFamily="18" charset="0"/>
            </a:endParaRPr>
          </a:p>
        </p:txBody>
      </p:sp>
      <p:sp>
        <p:nvSpPr>
          <p:cNvPr id="6" name="Rectangle 12"/>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zh-CN" altLang="en-US" sz="3600">
                <a:solidFill>
                  <a:schemeClr val="bg1"/>
                </a:solidFill>
                <a:ea typeface="黑体" panose="02010609060101010101" pitchFamily="49" charset="-122"/>
              </a:rPr>
              <a:t>为什么使用表单 </a:t>
            </a:r>
            <a:endParaRPr lang="en-US" altLang="zh-CN" sz="3600">
              <a:solidFill>
                <a:schemeClr val="bg1"/>
              </a:solidFill>
              <a:ea typeface="黑体" panose="02010609060101010101" pitchFamily="49" charset="-122"/>
            </a:endParaRPr>
          </a:p>
        </p:txBody>
      </p:sp>
      <p:pic>
        <p:nvPicPr>
          <p:cNvPr id="7" name="Picture 23"/>
          <p:cNvPicPr>
            <a:picLocks noChangeAspect="1" noChangeArrowheads="1"/>
          </p:cNvPicPr>
          <p:nvPr/>
        </p:nvPicPr>
        <p:blipFill>
          <a:blip r:embed="rId2">
            <a:extLst>
              <a:ext uri="{28A0092B-C50C-407E-A947-70E740481C1C}">
                <a14:useLocalDpi xmlns:a14="http://schemas.microsoft.com/office/drawing/2010/main" val="0"/>
              </a:ext>
            </a:extLst>
          </a:blip>
          <a:srcRect t="5728"/>
          <a:stretch>
            <a:fillRect/>
          </a:stretch>
        </p:blipFill>
        <p:spPr bwMode="auto">
          <a:xfrm>
            <a:off x="1187450" y="1916113"/>
            <a:ext cx="568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8" name="AutoShape 15"/>
          <p:cNvSpPr>
            <a:spLocks noChangeArrowheads="1"/>
          </p:cNvSpPr>
          <p:nvPr/>
        </p:nvSpPr>
        <p:spPr bwMode="auto">
          <a:xfrm>
            <a:off x="3995738" y="4149725"/>
            <a:ext cx="1189037" cy="566738"/>
          </a:xfrm>
          <a:prstGeom prst="wedgeRoundRectCallout">
            <a:avLst>
              <a:gd name="adj1" fmla="val -92190"/>
              <a:gd name="adj2" fmla="val -5463"/>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用户登录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注册</a:t>
            </a:r>
          </a:p>
        </p:txBody>
      </p:sp>
      <p:pic>
        <p:nvPicPr>
          <p:cNvPr id="9" name="Picture 21"/>
          <p:cNvPicPr>
            <a:picLocks noChangeAspect="1" noChangeArrowheads="1"/>
          </p:cNvPicPr>
          <p:nvPr/>
        </p:nvPicPr>
        <p:blipFill>
          <a:blip r:embed="rId3">
            <a:extLst>
              <a:ext uri="{28A0092B-C50C-407E-A947-70E740481C1C}">
                <a14:useLocalDpi xmlns:a14="http://schemas.microsoft.com/office/drawing/2010/main" val="0"/>
              </a:ext>
            </a:extLst>
          </a:blip>
          <a:srcRect t="10187"/>
          <a:stretch>
            <a:fillRect/>
          </a:stretch>
        </p:blipFill>
        <p:spPr bwMode="auto">
          <a:xfrm>
            <a:off x="1792755" y="2214562"/>
            <a:ext cx="6081713" cy="4437063"/>
          </a:xfrm>
          <a:prstGeom prst="rect">
            <a:avLst/>
          </a:prstGeom>
          <a:noFill/>
          <a:ln>
            <a:noFill/>
          </a:ln>
          <a:effectLst>
            <a:outerShdw dist="53882" dir="2700000" algn="ctr" rotWithShape="0">
              <a:schemeClr val="bg2">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FF9900"/>
                </a:solidFill>
                <a:miter lim="800000"/>
                <a:headEnd/>
                <a:tailEnd/>
              </a14:hiddenLine>
            </a:ext>
          </a:extLst>
        </p:spPr>
      </p:pic>
      <p:sp>
        <p:nvSpPr>
          <p:cNvPr id="10" name="AutoShape 17"/>
          <p:cNvSpPr>
            <a:spLocks noChangeArrowheads="1"/>
          </p:cNvSpPr>
          <p:nvPr/>
        </p:nvSpPr>
        <p:spPr bwMode="auto">
          <a:xfrm>
            <a:off x="5940425" y="3500438"/>
            <a:ext cx="1468438" cy="836612"/>
          </a:xfrm>
          <a:prstGeom prst="wedgeRoundRectCallout">
            <a:avLst>
              <a:gd name="adj1" fmla="val -83083"/>
              <a:gd name="adj2" fmla="val 12058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收集用户反馈信息</a:t>
            </a:r>
          </a:p>
        </p:txBody>
      </p:sp>
      <p:pic>
        <p:nvPicPr>
          <p:cNvPr id="11" name="Picture 22"/>
          <p:cNvPicPr>
            <a:picLocks noChangeAspect="1" noChangeArrowheads="1"/>
          </p:cNvPicPr>
          <p:nvPr/>
        </p:nvPicPr>
        <p:blipFill>
          <a:blip r:embed="rId4">
            <a:extLst>
              <a:ext uri="{28A0092B-C50C-407E-A947-70E740481C1C}">
                <a14:useLocalDpi xmlns:a14="http://schemas.microsoft.com/office/drawing/2010/main" val="0"/>
              </a:ext>
            </a:extLst>
          </a:blip>
          <a:srcRect t="18817" b="1437"/>
          <a:stretch>
            <a:fillRect/>
          </a:stretch>
        </p:blipFill>
        <p:spPr bwMode="auto">
          <a:xfrm>
            <a:off x="2801938" y="2454789"/>
            <a:ext cx="6081712" cy="3962400"/>
          </a:xfrm>
          <a:prstGeom prst="rect">
            <a:avLst/>
          </a:prstGeom>
          <a:noFill/>
          <a:ln>
            <a:noFill/>
          </a:ln>
          <a:effectLst>
            <a:outerShdw dist="53882" dir="2700000" algn="ctr" rotWithShape="0">
              <a:schemeClr val="bg2">
                <a:alpha val="50000"/>
              </a:schemeClr>
            </a:outerShdw>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rgbClr val="FF9900"/>
                </a:solidFill>
                <a:miter lim="800000"/>
                <a:headEnd/>
                <a:tailEnd/>
              </a14:hiddenLine>
            </a:ext>
          </a:extLst>
        </p:spPr>
      </p:pic>
      <p:sp>
        <p:nvSpPr>
          <p:cNvPr id="12" name="AutoShape 18"/>
          <p:cNvSpPr>
            <a:spLocks noChangeArrowheads="1"/>
          </p:cNvSpPr>
          <p:nvPr/>
        </p:nvSpPr>
        <p:spPr bwMode="auto">
          <a:xfrm>
            <a:off x="6948488" y="2924175"/>
            <a:ext cx="1149350" cy="720725"/>
          </a:xfrm>
          <a:prstGeom prst="wedgeRoundRectCallout">
            <a:avLst>
              <a:gd name="adj1" fmla="val -67954"/>
              <a:gd name="adj2" fmla="val 106167"/>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提供搜索工具</a:t>
            </a:r>
          </a:p>
        </p:txBody>
      </p:sp>
    </p:spTree>
    <p:extLst>
      <p:ext uri="{BB962C8B-B14F-4D97-AF65-F5344CB8AC3E}">
        <p14:creationId xmlns:p14="http://schemas.microsoft.com/office/powerpoint/2010/main" val="41509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常见的表单元素</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17" y="1054142"/>
            <a:ext cx="8208962" cy="580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5" name="AutoShape 4"/>
          <p:cNvSpPr>
            <a:spLocks noChangeArrowheads="1"/>
          </p:cNvSpPr>
          <p:nvPr/>
        </p:nvSpPr>
        <p:spPr bwMode="auto">
          <a:xfrm>
            <a:off x="1187917" y="2205038"/>
            <a:ext cx="1728787" cy="715089"/>
          </a:xfrm>
          <a:prstGeom prst="wedgeRoundRectCallout">
            <a:avLst>
              <a:gd name="adj1" fmla="val 76264"/>
              <a:gd name="adj2" fmla="val 76315"/>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单行文本框</a:t>
            </a:r>
            <a:r>
              <a:rPr lang="en-US" altLang="zh-CN" dirty="0">
                <a:solidFill>
                  <a:srgbClr val="0000FF"/>
                </a:solidFill>
                <a:latin typeface="微软雅黑" panose="020B0503020204020204" pitchFamily="34" charset="-122"/>
                <a:ea typeface="微软雅黑" panose="020B0503020204020204" pitchFamily="34" charset="-122"/>
              </a:rPr>
              <a:t>(text</a:t>
            </a:r>
            <a:r>
              <a:rPr lang="en-US" altLang="zh-CN" dirty="0">
                <a:latin typeface="微软雅黑" panose="020B0503020204020204" pitchFamily="34" charset="-122"/>
                <a:ea typeface="微软雅黑" panose="020B0503020204020204" pitchFamily="34" charset="-122"/>
              </a:rPr>
              <a:t>)</a:t>
            </a:r>
          </a:p>
        </p:txBody>
      </p:sp>
      <p:sp>
        <p:nvSpPr>
          <p:cNvPr id="6" name="AutoShape 5"/>
          <p:cNvSpPr>
            <a:spLocks noChangeArrowheads="1"/>
          </p:cNvSpPr>
          <p:nvPr/>
        </p:nvSpPr>
        <p:spPr bwMode="auto">
          <a:xfrm>
            <a:off x="1008529" y="3500438"/>
            <a:ext cx="1728788" cy="715089"/>
          </a:xfrm>
          <a:prstGeom prst="wedgeRoundRectCallout">
            <a:avLst>
              <a:gd name="adj1" fmla="val 69009"/>
              <a:gd name="adj2" fmla="val 138102"/>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单选按钮</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radio</a:t>
            </a:r>
            <a:r>
              <a:rPr lang="en-US" altLang="zh-CN" dirty="0">
                <a:latin typeface="微软雅黑" panose="020B0503020204020204" pitchFamily="34" charset="-122"/>
                <a:ea typeface="微软雅黑" panose="020B0503020204020204" pitchFamily="34" charset="-122"/>
              </a:rPr>
              <a:t>)</a:t>
            </a:r>
          </a:p>
        </p:txBody>
      </p:sp>
      <p:sp>
        <p:nvSpPr>
          <p:cNvPr id="7" name="AutoShape 6"/>
          <p:cNvSpPr>
            <a:spLocks noChangeArrowheads="1"/>
          </p:cNvSpPr>
          <p:nvPr/>
        </p:nvSpPr>
        <p:spPr bwMode="auto">
          <a:xfrm>
            <a:off x="1008529" y="4679950"/>
            <a:ext cx="1728788" cy="715089"/>
          </a:xfrm>
          <a:prstGeom prst="wedgeRoundRectCallout">
            <a:avLst>
              <a:gd name="adj1" fmla="val 63222"/>
              <a:gd name="adj2" fmla="val 58694"/>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复选框</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checkbox</a:t>
            </a:r>
            <a:r>
              <a:rPr lang="en-US" altLang="zh-CN" dirty="0">
                <a:latin typeface="微软雅黑" panose="020B0503020204020204" pitchFamily="34" charset="-122"/>
                <a:ea typeface="微软雅黑" panose="020B0503020204020204" pitchFamily="34" charset="-122"/>
              </a:rPr>
              <a:t>)</a:t>
            </a:r>
          </a:p>
        </p:txBody>
      </p:sp>
      <p:sp>
        <p:nvSpPr>
          <p:cNvPr id="8" name="AutoShape 7"/>
          <p:cNvSpPr>
            <a:spLocks noChangeArrowheads="1"/>
          </p:cNvSpPr>
          <p:nvPr/>
        </p:nvSpPr>
        <p:spPr bwMode="auto">
          <a:xfrm>
            <a:off x="5148729" y="4652963"/>
            <a:ext cx="1809750" cy="715089"/>
          </a:xfrm>
          <a:prstGeom prst="wedgeRoundRectCallout">
            <a:avLst>
              <a:gd name="adj1" fmla="val -87458"/>
              <a:gd name="adj2" fmla="val 99426"/>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下拉列表</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select</a:t>
            </a:r>
            <a:r>
              <a:rPr lang="en-US" altLang="zh-CN" dirty="0">
                <a:latin typeface="微软雅黑" panose="020B0503020204020204" pitchFamily="34" charset="-122"/>
                <a:ea typeface="微软雅黑" panose="020B0503020204020204" pitchFamily="34" charset="-122"/>
              </a:rPr>
              <a:t>)</a:t>
            </a:r>
          </a:p>
        </p:txBody>
      </p:sp>
      <p:sp>
        <p:nvSpPr>
          <p:cNvPr id="9" name="AutoShape 8"/>
          <p:cNvSpPr>
            <a:spLocks noChangeArrowheads="1"/>
          </p:cNvSpPr>
          <p:nvPr/>
        </p:nvSpPr>
        <p:spPr bwMode="auto">
          <a:xfrm>
            <a:off x="4643904" y="5949950"/>
            <a:ext cx="1728788" cy="715089"/>
          </a:xfrm>
          <a:prstGeom prst="wedgeRoundRectCallout">
            <a:avLst>
              <a:gd name="adj1" fmla="val -71028"/>
              <a:gd name="adj2" fmla="val -14532"/>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重置按钮</a:t>
            </a:r>
          </a:p>
          <a:p>
            <a:pPr eaLnBrk="1" hangingPunct="1"/>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reset</a:t>
            </a:r>
            <a:r>
              <a:rPr lang="en-US" altLang="zh-CN" dirty="0">
                <a:latin typeface="微软雅黑" panose="020B0503020204020204" pitchFamily="34" charset="-122"/>
                <a:ea typeface="微软雅黑" panose="020B0503020204020204" pitchFamily="34" charset="-122"/>
              </a:rPr>
              <a:t>)</a:t>
            </a:r>
          </a:p>
        </p:txBody>
      </p:sp>
      <p:sp>
        <p:nvSpPr>
          <p:cNvPr id="10" name="AutoShape 9"/>
          <p:cNvSpPr>
            <a:spLocks noChangeArrowheads="1"/>
          </p:cNvSpPr>
          <p:nvPr/>
        </p:nvSpPr>
        <p:spPr bwMode="auto">
          <a:xfrm>
            <a:off x="1008529" y="5876925"/>
            <a:ext cx="1728788" cy="715089"/>
          </a:xfrm>
          <a:prstGeom prst="wedgeRoundRectCallout">
            <a:avLst>
              <a:gd name="adj1" fmla="val 80394"/>
              <a:gd name="adj2" fmla="val -1727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提交按钮</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submit</a:t>
            </a:r>
            <a:r>
              <a:rPr lang="en-US" altLang="zh-CN" dirty="0">
                <a:latin typeface="微软雅黑" panose="020B0503020204020204" pitchFamily="34" charset="-122"/>
                <a:ea typeface="微软雅黑" panose="020B0503020204020204" pitchFamily="34" charset="-122"/>
              </a:rPr>
              <a:t>)</a:t>
            </a:r>
          </a:p>
        </p:txBody>
      </p:sp>
      <p:sp>
        <p:nvSpPr>
          <p:cNvPr id="11" name="AutoShape 11"/>
          <p:cNvSpPr>
            <a:spLocks noChangeArrowheads="1"/>
          </p:cNvSpPr>
          <p:nvPr/>
        </p:nvSpPr>
        <p:spPr bwMode="auto">
          <a:xfrm>
            <a:off x="5220167" y="2420938"/>
            <a:ext cx="1839912" cy="715089"/>
          </a:xfrm>
          <a:prstGeom prst="wedgeRoundRectCallout">
            <a:avLst>
              <a:gd name="adj1" fmla="val -91241"/>
              <a:gd name="adj2" fmla="val 158694"/>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密码框</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password</a:t>
            </a:r>
            <a:r>
              <a:rPr lang="en-US" altLang="zh-CN" dirty="0">
                <a:latin typeface="微软雅黑" panose="020B0503020204020204" pitchFamily="34" charset="-122"/>
                <a:ea typeface="微软雅黑" panose="020B0503020204020204" pitchFamily="34" charset="-122"/>
              </a:rPr>
              <a:t>)</a:t>
            </a:r>
          </a:p>
        </p:txBody>
      </p:sp>
      <p:sp>
        <p:nvSpPr>
          <p:cNvPr id="13" name="AutoShape 15"/>
          <p:cNvSpPr>
            <a:spLocks noChangeArrowheads="1"/>
          </p:cNvSpPr>
          <p:nvPr/>
        </p:nvSpPr>
        <p:spPr bwMode="auto">
          <a:xfrm>
            <a:off x="7741117" y="2420938"/>
            <a:ext cx="1728787" cy="715089"/>
          </a:xfrm>
          <a:prstGeom prst="wedgeRoundRectCallout">
            <a:avLst>
              <a:gd name="adj1" fmla="val -7667"/>
              <a:gd name="adj2" fmla="val 115903"/>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文本域</a:t>
            </a:r>
            <a:r>
              <a:rPr lang="en-US" altLang="zh-CN" dirty="0">
                <a:solidFill>
                  <a:srgbClr val="0000FF"/>
                </a:solidFill>
                <a:latin typeface="微软雅黑" panose="020B0503020204020204" pitchFamily="34" charset="-122"/>
                <a:ea typeface="微软雅黑" panose="020B0503020204020204" pitchFamily="34" charset="-122"/>
              </a:rPr>
              <a:t>(</a:t>
            </a:r>
            <a:r>
              <a:rPr lang="en-US" altLang="zh-CN" dirty="0" err="1">
                <a:solidFill>
                  <a:srgbClr val="0000FF"/>
                </a:solidFill>
                <a:latin typeface="微软雅黑" panose="020B0503020204020204" pitchFamily="34" charset="-122"/>
                <a:ea typeface="微软雅黑" panose="020B0503020204020204" pitchFamily="34" charset="-122"/>
              </a:rPr>
              <a:t>textarea</a:t>
            </a: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408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表单的基本语法</a:t>
            </a:r>
            <a:r>
              <a:rPr lang="en-US" altLang="zh-CN" dirty="0"/>
              <a:t>2-1</a:t>
            </a:r>
            <a:endParaRPr lang="zh-CN" altLang="en-US" dirty="0"/>
          </a:p>
        </p:txBody>
      </p:sp>
      <p:sp>
        <p:nvSpPr>
          <p:cNvPr id="4" name="AutoShape 2"/>
          <p:cNvSpPr>
            <a:spLocks noChangeArrowheads="1"/>
          </p:cNvSpPr>
          <p:nvPr/>
        </p:nvSpPr>
        <p:spPr bwMode="auto">
          <a:xfrm>
            <a:off x="1394866" y="1691502"/>
            <a:ext cx="7467600" cy="1624012"/>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form action</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表单提交地址</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method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提交方法</a:t>
            </a:r>
            <a:r>
              <a:rPr lang="en-US" altLang="zh-CN" dirty="0">
                <a:latin typeface="微软雅黑" panose="020B0503020204020204" pitchFamily="34" charset="-122"/>
                <a:ea typeface="微软雅黑" panose="020B0503020204020204" pitchFamily="34" charset="-122"/>
              </a:rPr>
              <a:t>"&gt;</a:t>
            </a:r>
          </a:p>
          <a:p>
            <a:pPr algn="l" eaLnBrk="1" hangingPunct="1"/>
            <a:endParaRPr lang="en-US" altLang="zh-CN" dirty="0">
              <a:latin typeface="微软雅黑" panose="020B0503020204020204" pitchFamily="34" charset="-122"/>
              <a:ea typeface="微软雅黑" panose="020B0503020204020204" pitchFamily="34" charset="-122"/>
            </a:endParaRPr>
          </a:p>
          <a:p>
            <a:pPr algn="l" eaLnBrk="1" hangingPunct="1"/>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文本框、按钮等表单元素</a:t>
            </a:r>
            <a:r>
              <a:rPr lang="en-US" altLang="zh-CN" dirty="0">
                <a:latin typeface="微软雅黑" panose="020B0503020204020204" pitchFamily="34" charset="-122"/>
                <a:ea typeface="微软雅黑" panose="020B0503020204020204" pitchFamily="34" charset="-122"/>
              </a:rPr>
              <a:t>… </a:t>
            </a:r>
          </a:p>
          <a:p>
            <a:pPr algn="l" eaLnBrk="1" hangingPunct="1"/>
            <a:endParaRPr lang="en-US" altLang="zh-CN" dirty="0">
              <a:latin typeface="微软雅黑" panose="020B0503020204020204" pitchFamily="34" charset="-122"/>
              <a:ea typeface="微软雅黑" panose="020B0503020204020204" pitchFamily="34" charset="-122"/>
            </a:endParaRPr>
          </a:p>
          <a:p>
            <a:pPr algn="l" eaLnBrk="1" hangingPunct="1"/>
            <a:r>
              <a:rPr lang="en-US" altLang="zh-CN" dirty="0">
                <a:solidFill>
                  <a:srgbClr val="0000FF"/>
                </a:solidFill>
                <a:latin typeface="微软雅黑" panose="020B0503020204020204" pitchFamily="34" charset="-122"/>
                <a:ea typeface="微软雅黑" panose="020B0503020204020204" pitchFamily="34" charset="-122"/>
              </a:rPr>
              <a:t>&lt;/form</a:t>
            </a:r>
            <a:r>
              <a:rPr lang="en-US" altLang="zh-CN" b="1" dirty="0">
                <a:solidFill>
                  <a:srgbClr val="0000FF"/>
                </a:solidFill>
                <a:ea typeface="黑体" panose="02010609060101010101" pitchFamily="49" charset="-122"/>
              </a:rPr>
              <a:t>&gt;</a:t>
            </a:r>
          </a:p>
        </p:txBody>
      </p:sp>
      <p:sp>
        <p:nvSpPr>
          <p:cNvPr id="6" name="AutoShape 4"/>
          <p:cNvSpPr>
            <a:spLocks noChangeArrowheads="1"/>
          </p:cNvSpPr>
          <p:nvPr/>
        </p:nvSpPr>
        <p:spPr bwMode="auto">
          <a:xfrm>
            <a:off x="1835150" y="3768582"/>
            <a:ext cx="1944688" cy="1021556"/>
          </a:xfrm>
          <a:prstGeom prst="wedgeRoundRectCallout">
            <a:avLst>
              <a:gd name="adj1" fmla="val -20611"/>
              <a:gd name="adj2" fmla="val -22339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指定提交后，由服务器上哪个处理程序处理</a:t>
            </a:r>
            <a:endParaRPr lang="en-US" altLang="zh-CN" dirty="0">
              <a:latin typeface="微软雅黑" panose="020B0503020204020204" pitchFamily="34" charset="-122"/>
              <a:ea typeface="微软雅黑" panose="020B0503020204020204" pitchFamily="34" charset="-122"/>
            </a:endParaRPr>
          </a:p>
        </p:txBody>
      </p:sp>
      <p:sp>
        <p:nvSpPr>
          <p:cNvPr id="7" name="AutoShape 5"/>
          <p:cNvSpPr>
            <a:spLocks noChangeArrowheads="1"/>
          </p:cNvSpPr>
          <p:nvPr/>
        </p:nvSpPr>
        <p:spPr bwMode="auto">
          <a:xfrm>
            <a:off x="4588903" y="3620150"/>
            <a:ext cx="2881312" cy="1021556"/>
          </a:xfrm>
          <a:prstGeom prst="wedgeRoundRectCallout">
            <a:avLst>
              <a:gd name="adj1" fmla="val -35731"/>
              <a:gd name="adj2" fmla="val -175167"/>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指定向服务器提交的方法：</a:t>
            </a:r>
          </a:p>
          <a:p>
            <a:pPr algn="l" eaLnBrk="1" hangingPunct="1"/>
            <a:r>
              <a:rPr lang="zh-CN" altLang="en-US" dirty="0">
                <a:latin typeface="微软雅黑" panose="020B0503020204020204" pitchFamily="34" charset="-122"/>
                <a:ea typeface="微软雅黑" panose="020B0503020204020204" pitchFamily="34" charset="-122"/>
              </a:rPr>
              <a:t>一般为</a:t>
            </a:r>
            <a:r>
              <a:rPr lang="en-US" altLang="zh-CN" dirty="0">
                <a:solidFill>
                  <a:srgbClr val="0000FF"/>
                </a:solidFill>
                <a:latin typeface="微软雅黑" panose="020B0503020204020204" pitchFamily="34" charset="-122"/>
                <a:ea typeface="微软雅黑" panose="020B0503020204020204" pitchFamily="34" charset="-122"/>
              </a:rPr>
              <a:t>post</a:t>
            </a:r>
            <a:r>
              <a:rPr lang="zh-CN" altLang="en-US" dirty="0">
                <a:latin typeface="微软雅黑" panose="020B0503020204020204" pitchFamily="34" charset="-122"/>
                <a:ea typeface="微软雅黑" panose="020B0503020204020204" pitchFamily="34" charset="-122"/>
              </a:rPr>
              <a:t>或</a:t>
            </a:r>
            <a:r>
              <a:rPr lang="en-US" altLang="zh-CN" dirty="0">
                <a:solidFill>
                  <a:srgbClr val="0000FF"/>
                </a:solidFill>
                <a:latin typeface="微软雅黑" panose="020B0503020204020204" pitchFamily="34" charset="-122"/>
                <a:ea typeface="微软雅黑" panose="020B0503020204020204" pitchFamily="34" charset="-122"/>
              </a:rPr>
              <a:t>get</a:t>
            </a:r>
            <a:r>
              <a:rPr lang="zh-CN" altLang="en-US" dirty="0">
                <a:latin typeface="微软雅黑" panose="020B0503020204020204" pitchFamily="34" charset="-122"/>
                <a:ea typeface="微软雅黑" panose="020B0503020204020204" pitchFamily="34" charset="-122"/>
              </a:rPr>
              <a:t>方法</a:t>
            </a:r>
            <a:r>
              <a:rPr lang="en-US" altLang="zh-CN" dirty="0">
                <a:latin typeface="微软雅黑" panose="020B0503020204020204" pitchFamily="34" charset="-122"/>
                <a:ea typeface="微软雅黑" panose="020B0503020204020204" pitchFamily="34" charset="-122"/>
              </a:rPr>
              <a:t>, </a:t>
            </a:r>
          </a:p>
          <a:p>
            <a:pPr algn="l" eaLnBrk="1" hangingPunct="1"/>
            <a:r>
              <a:rPr lang="en-US" altLang="zh-CN" dirty="0">
                <a:latin typeface="微软雅黑" panose="020B0503020204020204" pitchFamily="34" charset="-122"/>
                <a:ea typeface="微软雅黑" panose="020B0503020204020204" pitchFamily="34" charset="-122"/>
              </a:rPr>
              <a:t>post</a:t>
            </a:r>
            <a:r>
              <a:rPr lang="zh-CN" altLang="en-US" dirty="0">
                <a:latin typeface="微软雅黑" panose="020B0503020204020204" pitchFamily="34" charset="-122"/>
                <a:ea typeface="微软雅黑" panose="020B0503020204020204" pitchFamily="34" charset="-122"/>
              </a:rPr>
              <a:t>方法比较安全</a:t>
            </a:r>
            <a:endParaRPr lang="en-US" altLang="zh-CN" dirty="0">
              <a:latin typeface="微软雅黑" panose="020B0503020204020204" pitchFamily="34" charset="-122"/>
              <a:ea typeface="微软雅黑" panose="020B0503020204020204" pitchFamily="34" charset="-122"/>
            </a:endParaRPr>
          </a:p>
        </p:txBody>
      </p:sp>
      <p:pic>
        <p:nvPicPr>
          <p:cNvPr id="8" name="Picture 7" descr="语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11" y="1184589"/>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554" y="1054142"/>
            <a:ext cx="7777163" cy="5889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7886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表单的基本语法</a:t>
            </a:r>
            <a:r>
              <a:rPr lang="en-US" altLang="zh-CN" dirty="0"/>
              <a:t>2-2</a:t>
            </a:r>
            <a:endParaRPr lang="zh-CN" altLang="en-US" dirty="0"/>
          </a:p>
        </p:txBody>
      </p:sp>
      <p:sp>
        <p:nvSpPr>
          <p:cNvPr id="27" name="AutoShape 18"/>
          <p:cNvSpPr>
            <a:spLocks noChangeArrowheads="1"/>
          </p:cNvSpPr>
          <p:nvPr/>
        </p:nvSpPr>
        <p:spPr bwMode="auto">
          <a:xfrm>
            <a:off x="1390371" y="1622357"/>
            <a:ext cx="8856288" cy="3166824"/>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rPr>
              <a:t>&lt;form action="</a:t>
            </a:r>
            <a:r>
              <a:rPr lang="en-US" altLang="zh-CN" dirty="0" err="1">
                <a:solidFill>
                  <a:srgbClr val="0000FF"/>
                </a:solidFill>
                <a:latin typeface="微软雅黑" panose="020B0503020204020204" pitchFamily="34" charset="-122"/>
                <a:ea typeface="微软雅黑" panose="020B0503020204020204" pitchFamily="34" charset="-122"/>
              </a:rPr>
              <a:t>login.jsp</a:t>
            </a:r>
            <a:r>
              <a:rPr lang="en-US" altLang="zh-CN" dirty="0">
                <a:solidFill>
                  <a:srgbClr val="0000FF"/>
                </a:solidFill>
                <a:latin typeface="微软雅黑" panose="020B0503020204020204" pitchFamily="34" charset="-122"/>
                <a:ea typeface="微软雅黑" panose="020B0503020204020204" pitchFamily="34" charset="-122"/>
              </a:rPr>
              <a:t>" method="post"&gt;</a:t>
            </a:r>
          </a:p>
          <a:p>
            <a:pPr algn="l" eaLnBrk="1" hangingPunct="1"/>
            <a:r>
              <a:rPr lang="en-US" altLang="zh-CN" dirty="0">
                <a:latin typeface="微软雅黑" panose="020B0503020204020204" pitchFamily="34" charset="-122"/>
                <a:ea typeface="微软雅黑" panose="020B0503020204020204" pitchFamily="34" charset="-122"/>
              </a:rPr>
              <a:t>  &lt;p&gt;</a:t>
            </a:r>
            <a:r>
              <a:rPr lang="zh-CN" altLang="en-US" dirty="0">
                <a:latin typeface="微软雅黑" panose="020B0503020204020204" pitchFamily="34" charset="-122"/>
                <a:ea typeface="微软雅黑" panose="020B0503020204020204" pitchFamily="34" charset="-122"/>
              </a:rPr>
              <a:t>用户名：</a:t>
            </a:r>
            <a:r>
              <a:rPr lang="en-US" altLang="zh-CN" dirty="0">
                <a:latin typeface="微软雅黑" panose="020B0503020204020204" pitchFamily="34" charset="-122"/>
                <a:ea typeface="微软雅黑" panose="020B0503020204020204" pitchFamily="34" charset="-122"/>
              </a:rPr>
              <a:t>&lt;input name="username" type="text" size="20" </a:t>
            </a:r>
            <a:r>
              <a:rPr lang="en-US" altLang="zh-CN" dirty="0" err="1">
                <a:latin typeface="微软雅黑" panose="020B0503020204020204" pitchFamily="34" charset="-122"/>
                <a:ea typeface="微软雅黑" panose="020B0503020204020204" pitchFamily="34" charset="-122"/>
              </a:rPr>
              <a:t>maxlength</a:t>
            </a:r>
            <a:r>
              <a:rPr lang="en-US" altLang="zh-CN" dirty="0">
                <a:latin typeface="微软雅黑" panose="020B0503020204020204" pitchFamily="34" charset="-122"/>
                <a:ea typeface="微软雅黑" panose="020B0503020204020204" pitchFamily="34" charset="-122"/>
              </a:rPr>
              <a:t>="10" /&gt;&lt;/p&gt;</a:t>
            </a:r>
          </a:p>
          <a:p>
            <a:pPr algn="l" eaLnBrk="1" hangingPunct="1"/>
            <a:r>
              <a:rPr lang="en-US" altLang="zh-CN" dirty="0">
                <a:latin typeface="微软雅黑" panose="020B0503020204020204" pitchFamily="34" charset="-122"/>
                <a:ea typeface="微软雅黑" panose="020B0503020204020204" pitchFamily="34" charset="-122"/>
              </a:rPr>
              <a:t>  &lt;p&gt;</a:t>
            </a:r>
            <a:r>
              <a:rPr lang="zh-CN" altLang="en-US" dirty="0">
                <a:latin typeface="微软雅黑" panose="020B0503020204020204" pitchFamily="34" charset="-122"/>
                <a:ea typeface="微软雅黑" panose="020B0503020204020204" pitchFamily="34" charset="-122"/>
              </a:rPr>
              <a:t>密</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码：</a:t>
            </a:r>
          </a:p>
          <a:p>
            <a:pPr algn="l" eaLnBrk="1" hangingPunct="1"/>
            <a:r>
              <a:rPr lang="en-US" altLang="zh-CN" dirty="0">
                <a:latin typeface="微软雅黑" panose="020B0503020204020204" pitchFamily="34" charset="-122"/>
                <a:ea typeface="微软雅黑" panose="020B0503020204020204" pitchFamily="34" charset="-122"/>
              </a:rPr>
              <a:t>        &lt;input  name="</a:t>
            </a:r>
            <a:r>
              <a:rPr lang="en-US" altLang="zh-CN" dirty="0" err="1">
                <a:latin typeface="微软雅黑" panose="020B0503020204020204" pitchFamily="34" charset="-122"/>
                <a:ea typeface="微软雅黑" panose="020B0503020204020204" pitchFamily="34" charset="-122"/>
              </a:rPr>
              <a:t>pwd</a:t>
            </a:r>
            <a:r>
              <a:rPr lang="en-US" altLang="zh-CN" dirty="0">
                <a:latin typeface="微软雅黑" panose="020B0503020204020204" pitchFamily="34" charset="-122"/>
                <a:ea typeface="微软雅黑" panose="020B0503020204020204" pitchFamily="34" charset="-122"/>
              </a:rPr>
              <a:t>"  type="password" size="20" /&gt;&lt;/p&gt;</a:t>
            </a:r>
          </a:p>
          <a:p>
            <a:pPr algn="l" eaLnBrk="1" hangingPunct="1"/>
            <a:r>
              <a:rPr lang="en-US" altLang="zh-CN" dirty="0">
                <a:latin typeface="微软雅黑" panose="020B0503020204020204" pitchFamily="34" charset="-122"/>
                <a:ea typeface="微软雅黑" panose="020B0503020204020204" pitchFamily="34" charset="-122"/>
              </a:rPr>
              <a:t>  &lt;p&gt;&lt;input type="submit" name="</a:t>
            </a:r>
            <a:r>
              <a:rPr lang="en-US" altLang="zh-CN" dirty="0" err="1">
                <a:latin typeface="微软雅黑" panose="020B0503020204020204" pitchFamily="34" charset="-122"/>
                <a:ea typeface="微软雅黑" panose="020B0503020204020204" pitchFamily="34" charset="-122"/>
              </a:rPr>
              <a:t>btn</a:t>
            </a:r>
            <a:r>
              <a:rPr lang="en-US" altLang="zh-CN" dirty="0">
                <a:latin typeface="微软雅黑" panose="020B0503020204020204" pitchFamily="34" charset="-122"/>
                <a:ea typeface="微软雅黑" panose="020B0503020204020204" pitchFamily="34" charset="-122"/>
              </a:rPr>
              <a:t>" value="</a:t>
            </a:r>
            <a:r>
              <a:rPr lang="zh-CN" altLang="en-US" dirty="0">
                <a:latin typeface="微软雅黑" panose="020B0503020204020204" pitchFamily="34" charset="-122"/>
                <a:ea typeface="微软雅黑" panose="020B0503020204020204" pitchFamily="34" charset="-122"/>
              </a:rPr>
              <a:t>提交</a:t>
            </a:r>
            <a:r>
              <a:rPr lang="en-US" altLang="zh-CN" dirty="0">
                <a:latin typeface="微软雅黑" panose="020B0503020204020204" pitchFamily="34" charset="-122"/>
                <a:ea typeface="微软雅黑" panose="020B0503020204020204" pitchFamily="34" charset="-122"/>
              </a:rPr>
              <a:t>" /&gt;&amp;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p>
          <a:p>
            <a:pPr algn="l" eaLnBrk="1" hangingPunct="1"/>
            <a:r>
              <a:rPr lang="en-US" altLang="zh-CN" dirty="0">
                <a:latin typeface="微软雅黑" panose="020B0503020204020204" pitchFamily="34" charset="-122"/>
                <a:ea typeface="微软雅黑" panose="020B0503020204020204" pitchFamily="34" charset="-122"/>
              </a:rPr>
              <a:t>        &lt;input name="reset" type="reset" value="</a:t>
            </a:r>
            <a:r>
              <a:rPr lang="zh-CN" altLang="en-US" dirty="0">
                <a:latin typeface="微软雅黑" panose="020B0503020204020204" pitchFamily="34" charset="-122"/>
                <a:ea typeface="微软雅黑" panose="020B0503020204020204" pitchFamily="34" charset="-122"/>
              </a:rPr>
              <a:t>重填</a:t>
            </a:r>
            <a:r>
              <a:rPr lang="en-US" altLang="zh-CN" dirty="0">
                <a:latin typeface="微软雅黑" panose="020B0503020204020204" pitchFamily="34" charset="-122"/>
                <a:ea typeface="微软雅黑" panose="020B0503020204020204" pitchFamily="34" charset="-122"/>
              </a:rPr>
              <a:t>" /&gt;&lt;/p&gt;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rPr>
              <a:t>&lt;/form&gt;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rPr>
              <a:t>……</a:t>
            </a:r>
          </a:p>
        </p:txBody>
      </p:sp>
      <p:pic>
        <p:nvPicPr>
          <p:cNvPr id="2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647" y="4018339"/>
            <a:ext cx="29527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AutoShape 21"/>
          <p:cNvSpPr>
            <a:spLocks noChangeArrowheads="1"/>
          </p:cNvSpPr>
          <p:nvPr/>
        </p:nvSpPr>
        <p:spPr bwMode="auto">
          <a:xfrm>
            <a:off x="8589683" y="2414401"/>
            <a:ext cx="1549400" cy="715089"/>
          </a:xfrm>
          <a:prstGeom prst="wedgeRoundRectCallout">
            <a:avLst>
              <a:gd name="adj1" fmla="val -117315"/>
              <a:gd name="adj2" fmla="val 8125"/>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表单输入元素：</a:t>
            </a:r>
            <a:r>
              <a:rPr lang="en-US" altLang="zh-CN" dirty="0">
                <a:latin typeface="微软雅黑" panose="020B0503020204020204" pitchFamily="34" charset="-122"/>
                <a:ea typeface="微软雅黑" panose="020B0503020204020204" pitchFamily="34" charset="-122"/>
              </a:rPr>
              <a:t>input</a:t>
            </a:r>
          </a:p>
        </p:txBody>
      </p:sp>
      <p:sp>
        <p:nvSpPr>
          <p:cNvPr id="30" name="AutoShape 22"/>
          <p:cNvSpPr>
            <a:spLocks noChangeArrowheads="1"/>
          </p:cNvSpPr>
          <p:nvPr/>
        </p:nvSpPr>
        <p:spPr bwMode="auto">
          <a:xfrm>
            <a:off x="2542896" y="1346013"/>
            <a:ext cx="1946275" cy="715089"/>
          </a:xfrm>
          <a:prstGeom prst="wedgeRoundRectCallout">
            <a:avLst>
              <a:gd name="adj1" fmla="val 67944"/>
              <a:gd name="adj2" fmla="val 62815"/>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表单提交地址和方法的设置</a:t>
            </a:r>
            <a:endParaRPr lang="en-US" altLang="zh-CN" dirty="0">
              <a:latin typeface="微软雅黑" panose="020B0503020204020204" pitchFamily="34" charset="-122"/>
              <a:ea typeface="微软雅黑" panose="020B0503020204020204" pitchFamily="34" charset="-122"/>
            </a:endParaRPr>
          </a:p>
        </p:txBody>
      </p:sp>
      <p:grpSp>
        <p:nvGrpSpPr>
          <p:cNvPr id="31" name="Group 23"/>
          <p:cNvGrpSpPr>
            <a:grpSpLocks/>
          </p:cNvGrpSpPr>
          <p:nvPr/>
        </p:nvGrpSpPr>
        <p:grpSpPr bwMode="auto">
          <a:xfrm>
            <a:off x="2327789" y="6212915"/>
            <a:ext cx="4322763" cy="463550"/>
            <a:chOff x="1745" y="3793"/>
            <a:chExt cx="2723" cy="292"/>
          </a:xfrm>
        </p:grpSpPr>
        <p:sp>
          <p:nvSpPr>
            <p:cNvPr id="32" name="AutoShape 24"/>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33" name="Picture 25"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34" name="Text Box 26"/>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：表单应用</a:t>
              </a:r>
            </a:p>
          </p:txBody>
        </p:sp>
      </p:grpSp>
      <p:pic>
        <p:nvPicPr>
          <p:cNvPr id="35" name="Picture 28" descr="示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471" y="1034863"/>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
          <p:cNvSpPr txBox="1">
            <a:spLocks noChangeArrowheads="1"/>
          </p:cNvSpPr>
          <p:nvPr/>
        </p:nvSpPr>
        <p:spPr bwMode="auto">
          <a:xfrm>
            <a:off x="1174471" y="4922651"/>
            <a:ext cx="5761037" cy="120015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Action</a:t>
            </a:r>
            <a:r>
              <a:rPr lang="zh-CN" altLang="en-US" dirty="0">
                <a:latin typeface="微软雅黑" panose="020B0503020204020204" pitchFamily="34" charset="-122"/>
                <a:ea typeface="微软雅黑" panose="020B0503020204020204" pitchFamily="34" charset="-122"/>
              </a:rPr>
              <a:t>属性：当用户单击确认按钮时，表单的内容会被传送到另一个文件。表单的动作属性定义了目的文件的文件名。由动作属性定义的这个文件通常会对接收到的输入数据进行相关的处理。</a:t>
            </a:r>
          </a:p>
        </p:txBody>
      </p:sp>
    </p:spTree>
    <p:extLst>
      <p:ext uri="{BB962C8B-B14F-4D97-AF65-F5344CB8AC3E}">
        <p14:creationId xmlns:p14="http://schemas.microsoft.com/office/powerpoint/2010/main" val="426065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checkerboard(across)">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表单的执行原理</a:t>
            </a:r>
          </a:p>
        </p:txBody>
      </p:sp>
      <p:sp>
        <p:nvSpPr>
          <p:cNvPr id="3" name="文本框 2"/>
          <p:cNvSpPr txBox="1"/>
          <p:nvPr/>
        </p:nvSpPr>
        <p:spPr>
          <a:xfrm>
            <a:off x="854149" y="1113202"/>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表单的典型应用：假定登录 </a:t>
            </a:r>
            <a:r>
              <a:rPr lang="en-US" altLang="zh-CN" dirty="0">
                <a:latin typeface="微软雅黑" panose="020B0503020204020204" pitchFamily="34" charset="-122"/>
                <a:ea typeface="微软雅黑" panose="020B0503020204020204" pitchFamily="34" charset="-122"/>
              </a:rPr>
              <a:t>126 </a:t>
            </a:r>
            <a:r>
              <a:rPr lang="zh-CN" altLang="en-US" dirty="0">
                <a:latin typeface="微软雅黑" panose="020B0503020204020204" pitchFamily="34" charset="-122"/>
                <a:ea typeface="微软雅黑" panose="020B0503020204020204" pitchFamily="34" charset="-122"/>
              </a:rPr>
              <a:t>邮箱</a:t>
            </a:r>
          </a:p>
        </p:txBody>
      </p:sp>
      <p:sp>
        <p:nvSpPr>
          <p:cNvPr id="4" name="Text Box 2"/>
          <p:cNvSpPr txBox="1">
            <a:spLocks noChangeArrowheads="1"/>
          </p:cNvSpPr>
          <p:nvPr/>
        </p:nvSpPr>
        <p:spPr bwMode="auto">
          <a:xfrm>
            <a:off x="10105464" y="925512"/>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zh-CN" altLang="en-US" sz="4400" b="1">
              <a:solidFill>
                <a:schemeClr val="tx2"/>
              </a:solidFill>
              <a:latin typeface="Tahoma" panose="020B0604030504040204" pitchFamily="34" charset="0"/>
              <a:ea typeface="宋体" panose="02010600030101010101" pitchFamily="2" charset="-122"/>
              <a:cs typeface="Times New Roman" panose="02020603050405020304" pitchFamily="18" charset="0"/>
            </a:endParaRPr>
          </a:p>
        </p:txBody>
      </p:sp>
      <p:pic>
        <p:nvPicPr>
          <p:cNvPr id="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664" y="3586162"/>
            <a:ext cx="29527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
          <p:cNvGrpSpPr>
            <a:grpSpLocks/>
          </p:cNvGrpSpPr>
          <p:nvPr/>
        </p:nvGrpSpPr>
        <p:grpSpPr bwMode="auto">
          <a:xfrm>
            <a:off x="5722377" y="1401762"/>
            <a:ext cx="2212975" cy="1392238"/>
            <a:chOff x="3451" y="1531"/>
            <a:chExt cx="1687" cy="1144"/>
          </a:xfrm>
        </p:grpSpPr>
        <p:graphicFrame>
          <p:nvGraphicFramePr>
            <p:cNvPr id="9" name="Object 13"/>
            <p:cNvGraphicFramePr>
              <a:graphicFrameLocks noChangeAspect="1"/>
            </p:cNvGraphicFramePr>
            <p:nvPr/>
          </p:nvGraphicFramePr>
          <p:xfrm>
            <a:off x="3451" y="1531"/>
            <a:ext cx="1687" cy="1144"/>
          </p:xfrm>
          <a:graphic>
            <a:graphicData uri="http://schemas.openxmlformats.org/presentationml/2006/ole">
              <mc:AlternateContent xmlns:mc="http://schemas.openxmlformats.org/markup-compatibility/2006">
                <mc:Choice xmlns:v="urn:schemas-microsoft-com:vml" Requires="v">
                  <p:oleObj spid="_x0000_s1047" name="Image" r:id="rId5" imgW="2679365" imgH="1815873" progId="Photoshop.Image.10">
                    <p:embed/>
                  </p:oleObj>
                </mc:Choice>
                <mc:Fallback>
                  <p:oleObj name="Image" r:id="rId5" imgW="2679365" imgH="1815873" progId="Photoshop.Image.10">
                    <p:embed/>
                    <p:pic>
                      <p:nvPicPr>
                        <p:cNvPr id="26642" name="Object 1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1" y="1531"/>
                          <a:ext cx="1687"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4"/>
            <p:cNvSpPr txBox="1">
              <a:spLocks noChangeArrowheads="1"/>
            </p:cNvSpPr>
            <p:nvPr/>
          </p:nvSpPr>
          <p:spPr bwMode="auto">
            <a:xfrm>
              <a:off x="3650" y="1932"/>
              <a:ext cx="1227"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dirty="0">
                  <a:latin typeface="微软雅黑" panose="020B0503020204020204" pitchFamily="34" charset="-122"/>
                  <a:ea typeface="微软雅黑" panose="020B0503020204020204" pitchFamily="34" charset="-122"/>
                </a:rPr>
                <a:t>Internet</a:t>
              </a:r>
            </a:p>
          </p:txBody>
        </p:sp>
      </p:grpSp>
      <p:graphicFrame>
        <p:nvGraphicFramePr>
          <p:cNvPr id="11" name="Object 20"/>
          <p:cNvGraphicFramePr>
            <a:graphicFrameLocks noChangeAspect="1"/>
          </p:cNvGraphicFramePr>
          <p:nvPr>
            <p:extLst>
              <p:ext uri="{D42A27DB-BD31-4B8C-83A1-F6EECF244321}">
                <p14:modId xmlns:p14="http://schemas.microsoft.com/office/powerpoint/2010/main" val="1036970526"/>
              </p:ext>
            </p:extLst>
          </p:nvPr>
        </p:nvGraphicFramePr>
        <p:xfrm>
          <a:off x="8241739" y="2290762"/>
          <a:ext cx="1527175" cy="2447925"/>
        </p:xfrm>
        <a:graphic>
          <a:graphicData uri="http://schemas.openxmlformats.org/presentationml/2006/ole">
            <mc:AlternateContent xmlns:mc="http://schemas.openxmlformats.org/markup-compatibility/2006">
              <mc:Choice xmlns:v="urn:schemas-microsoft-com:vml" Requires="v">
                <p:oleObj spid="_x0000_s1048" name="Image" r:id="rId7" imgW="1225091" imgH="1962750" progId="Photoshop.Image.7">
                  <p:embed/>
                </p:oleObj>
              </mc:Choice>
              <mc:Fallback>
                <p:oleObj name="Image" r:id="rId7" imgW="1225091" imgH="1962750" progId="Photoshop.Image.7">
                  <p:embed/>
                  <p:pic>
                    <p:nvPicPr>
                      <p:cNvPr id="582676" name="Object 2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1739" y="2290762"/>
                        <a:ext cx="15271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21"/>
          <p:cNvGrpSpPr>
            <a:grpSpLocks/>
          </p:cNvGrpSpPr>
          <p:nvPr/>
        </p:nvGrpSpPr>
        <p:grpSpPr bwMode="auto">
          <a:xfrm>
            <a:off x="2698189" y="2578100"/>
            <a:ext cx="1439863" cy="1001712"/>
            <a:chOff x="4286" y="3022"/>
            <a:chExt cx="1355" cy="1095"/>
          </a:xfrm>
        </p:grpSpPr>
        <p:graphicFrame>
          <p:nvGraphicFramePr>
            <p:cNvPr id="13" name="Object 22"/>
            <p:cNvGraphicFramePr>
              <a:graphicFrameLocks noChangeAspect="1"/>
            </p:cNvGraphicFramePr>
            <p:nvPr/>
          </p:nvGraphicFramePr>
          <p:xfrm>
            <a:off x="4286" y="3022"/>
            <a:ext cx="977" cy="996"/>
          </p:xfrm>
          <a:graphic>
            <a:graphicData uri="http://schemas.openxmlformats.org/presentationml/2006/ole">
              <mc:AlternateContent xmlns:mc="http://schemas.openxmlformats.org/markup-compatibility/2006">
                <mc:Choice xmlns:v="urn:schemas-microsoft-com:vml" Requires="v">
                  <p:oleObj spid="_x0000_s1049" name="Image" r:id="rId9" imgW="2615873" imgH="2666667" progId="Photoshop.Image.7">
                    <p:embed/>
                  </p:oleObj>
                </mc:Choice>
                <mc:Fallback>
                  <p:oleObj name="Image" r:id="rId9" imgW="2615873" imgH="2666667" progId="Photoshop.Image.7">
                    <p:embed/>
                    <p:pic>
                      <p:nvPicPr>
                        <p:cNvPr id="2664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3022"/>
                          <a:ext cx="977" cy="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 name="Picture 23" descr="TowerCas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7" y="3113"/>
              <a:ext cx="674" cy="1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AutoShape 24"/>
          <p:cNvSpPr>
            <a:spLocks noChangeArrowheads="1"/>
          </p:cNvSpPr>
          <p:nvPr/>
        </p:nvSpPr>
        <p:spPr bwMode="auto">
          <a:xfrm>
            <a:off x="4714314" y="2867025"/>
            <a:ext cx="3240088" cy="358775"/>
          </a:xfrm>
          <a:prstGeom prst="rightArrow">
            <a:avLst>
              <a:gd name="adj1" fmla="val 47056"/>
              <a:gd name="adj2" fmla="val 244673"/>
            </a:avLst>
          </a:prstGeom>
          <a:gradFill rotWithShape="1">
            <a:gsLst>
              <a:gs pos="0">
                <a:srgbClr val="CC99FF"/>
              </a:gs>
              <a:gs pos="100000">
                <a:srgbClr val="FFFFFF"/>
              </a:gs>
            </a:gsLst>
            <a:lin ang="5400000" scaled="1"/>
          </a:gradFill>
          <a:ln w="9525" algn="ctr">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6" name="AutoShape 25"/>
          <p:cNvSpPr>
            <a:spLocks noChangeArrowheads="1"/>
          </p:cNvSpPr>
          <p:nvPr/>
        </p:nvSpPr>
        <p:spPr bwMode="auto">
          <a:xfrm rot="10800000">
            <a:off x="4714314" y="3587750"/>
            <a:ext cx="2951163" cy="287337"/>
          </a:xfrm>
          <a:prstGeom prst="rightArrow">
            <a:avLst>
              <a:gd name="adj1" fmla="val 50000"/>
              <a:gd name="adj2" fmla="val 256768"/>
            </a:avLst>
          </a:prstGeom>
          <a:gradFill rotWithShape="1">
            <a:gsLst>
              <a:gs pos="0">
                <a:srgbClr val="CC99FF"/>
              </a:gs>
              <a:gs pos="100000">
                <a:srgbClr val="FFFFFF"/>
              </a:gs>
            </a:gsLst>
            <a:lin ang="5400000" scaled="1"/>
          </a:gradFill>
          <a:ln w="9525" algn="ctr">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7" name="Oval 26"/>
          <p:cNvSpPr>
            <a:spLocks noChangeArrowheads="1"/>
          </p:cNvSpPr>
          <p:nvPr/>
        </p:nvSpPr>
        <p:spPr bwMode="auto">
          <a:xfrm>
            <a:off x="5865252" y="2578100"/>
            <a:ext cx="503237" cy="431800"/>
          </a:xfrm>
          <a:prstGeom prst="ellipse">
            <a:avLst/>
          </a:prstGeom>
          <a:solidFill>
            <a:srgbClr val="00CCFF"/>
          </a:solidFill>
          <a:ln>
            <a:noFill/>
          </a:ln>
          <a:effectLst/>
          <a:extLst>
            <a:ext uri="{91240B29-F687-4F45-9708-019B960494DF}">
              <a14:hiddenLine xmlns:a14="http://schemas.microsoft.com/office/drawing/2010/main" w="2857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chemeClr val="bg1"/>
                </a:solidFill>
                <a:ea typeface="黑体" panose="02010609060101010101" pitchFamily="49" charset="-122"/>
              </a:rPr>
              <a:t>1</a:t>
            </a:r>
          </a:p>
        </p:txBody>
      </p:sp>
      <p:sp>
        <p:nvSpPr>
          <p:cNvPr id="18" name="Oval 27"/>
          <p:cNvSpPr>
            <a:spLocks noChangeArrowheads="1"/>
          </p:cNvSpPr>
          <p:nvPr/>
        </p:nvSpPr>
        <p:spPr bwMode="auto">
          <a:xfrm>
            <a:off x="5936689" y="3225800"/>
            <a:ext cx="503238" cy="431800"/>
          </a:xfrm>
          <a:prstGeom prst="ellipse">
            <a:avLst/>
          </a:prstGeom>
          <a:solidFill>
            <a:srgbClr val="00CCFF"/>
          </a:solidFill>
          <a:ln>
            <a:noFill/>
          </a:ln>
          <a:effectLst/>
          <a:extLst>
            <a:ext uri="{91240B29-F687-4F45-9708-019B960494DF}">
              <a14:hiddenLine xmlns:a14="http://schemas.microsoft.com/office/drawing/2010/main" w="2857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chemeClr val="bg1"/>
                </a:solidFill>
                <a:ea typeface="黑体" panose="02010609060101010101" pitchFamily="49" charset="-122"/>
              </a:rPr>
              <a:t>2</a:t>
            </a:r>
          </a:p>
        </p:txBody>
      </p:sp>
      <p:sp>
        <p:nvSpPr>
          <p:cNvPr id="19" name="AutoShape 28"/>
          <p:cNvSpPr>
            <a:spLocks noChangeArrowheads="1"/>
          </p:cNvSpPr>
          <p:nvPr/>
        </p:nvSpPr>
        <p:spPr bwMode="auto">
          <a:xfrm>
            <a:off x="1472639" y="1570037"/>
            <a:ext cx="2303463" cy="863600"/>
          </a:xfrm>
          <a:prstGeom prst="wedgeRoundRectCallout">
            <a:avLst>
              <a:gd name="adj1" fmla="val -5824"/>
              <a:gd name="adj2" fmla="val 11581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客户端：请求登录，通过表单填写账户信息</a:t>
            </a:r>
          </a:p>
        </p:txBody>
      </p:sp>
      <p:sp>
        <p:nvSpPr>
          <p:cNvPr id="20" name="AutoShape 30"/>
          <p:cNvSpPr>
            <a:spLocks noChangeArrowheads="1"/>
          </p:cNvSpPr>
          <p:nvPr/>
        </p:nvSpPr>
        <p:spPr bwMode="auto">
          <a:xfrm>
            <a:off x="7738502" y="5314950"/>
            <a:ext cx="2303462" cy="863600"/>
          </a:xfrm>
          <a:prstGeom prst="wedgeRoundRectCallout">
            <a:avLst>
              <a:gd name="adj1" fmla="val -9338"/>
              <a:gd name="adj2" fmla="val -177759"/>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服务器端：验证发来的账号信息，然后给出反馈</a:t>
            </a:r>
          </a:p>
        </p:txBody>
      </p:sp>
      <p:sp>
        <p:nvSpPr>
          <p:cNvPr id="21" name="AutoShape 31"/>
          <p:cNvSpPr>
            <a:spLocks noChangeArrowheads="1"/>
          </p:cNvSpPr>
          <p:nvPr/>
        </p:nvSpPr>
        <p:spPr bwMode="auto">
          <a:xfrm>
            <a:off x="4785752" y="4810125"/>
            <a:ext cx="2303462" cy="863600"/>
          </a:xfrm>
          <a:prstGeom prst="wedgeRoundRectCallout">
            <a:avLst>
              <a:gd name="adj1" fmla="val -102"/>
              <a:gd name="adj2" fmla="val -15625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客户端和服务器类似两人沟通一样，从而建立交互活动</a:t>
            </a:r>
          </a:p>
        </p:txBody>
      </p:sp>
    </p:spTree>
    <p:extLst>
      <p:ext uri="{BB962C8B-B14F-4D97-AF65-F5344CB8AC3E}">
        <p14:creationId xmlns:p14="http://schemas.microsoft.com/office/powerpoint/2010/main" val="31850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5"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heckerboard(across)">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500"/>
                            </p:stCondLst>
                            <p:childTnLst>
                              <p:par>
                                <p:cTn id="31" presetID="5" presetClass="entr" presetSubtype="1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表单元素的基本格式</a:t>
            </a:r>
          </a:p>
        </p:txBody>
      </p:sp>
      <p:sp>
        <p:nvSpPr>
          <p:cNvPr id="4" name="AutoShape 3"/>
          <p:cNvSpPr>
            <a:spLocks noChangeArrowheads="1"/>
          </p:cNvSpPr>
          <p:nvPr/>
        </p:nvSpPr>
        <p:spPr bwMode="auto">
          <a:xfrm>
            <a:off x="1759510" y="2462212"/>
            <a:ext cx="8826500" cy="771525"/>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input</a:t>
            </a:r>
            <a:r>
              <a:rPr lang="en-US" altLang="zh-CN" dirty="0">
                <a:latin typeface="微软雅黑" panose="020B0503020204020204" pitchFamily="34" charset="-122"/>
                <a:ea typeface="微软雅黑" panose="020B0503020204020204" pitchFamily="34" charset="-122"/>
              </a:rPr>
              <a:t> name="</a:t>
            </a:r>
            <a:r>
              <a:rPr lang="zh-CN" altLang="en-US" dirty="0">
                <a:latin typeface="微软雅黑" panose="020B0503020204020204" pitchFamily="34" charset="-122"/>
                <a:ea typeface="微软雅黑" panose="020B0503020204020204" pitchFamily="34" charset="-122"/>
              </a:rPr>
              <a:t>表单元素名称</a:t>
            </a:r>
            <a:r>
              <a:rPr lang="en-US" altLang="zh-CN" dirty="0">
                <a:latin typeface="微软雅黑" panose="020B0503020204020204" pitchFamily="34" charset="-122"/>
                <a:ea typeface="微软雅黑" panose="020B0503020204020204" pitchFamily="34" charset="-122"/>
              </a:rPr>
              <a:t>" type="</a:t>
            </a:r>
            <a:r>
              <a:rPr lang="zh-CN" altLang="en-US" dirty="0">
                <a:latin typeface="微软雅黑" panose="020B0503020204020204" pitchFamily="34" charset="-122"/>
                <a:ea typeface="微软雅黑" panose="020B0503020204020204" pitchFamily="34" charset="-122"/>
              </a:rPr>
              <a:t>类型</a:t>
            </a:r>
            <a:r>
              <a:rPr lang="en-US" altLang="zh-CN" dirty="0">
                <a:latin typeface="微软雅黑" panose="020B0503020204020204" pitchFamily="34" charset="-122"/>
                <a:ea typeface="微软雅黑" panose="020B0503020204020204" pitchFamily="34" charset="-122"/>
              </a:rPr>
              <a:t>" value="</a:t>
            </a:r>
            <a:r>
              <a:rPr lang="zh-CN" altLang="en-US" dirty="0">
                <a:latin typeface="微软雅黑" panose="020B0503020204020204" pitchFamily="34" charset="-122"/>
                <a:ea typeface="微软雅黑" panose="020B0503020204020204" pitchFamily="34" charset="-122"/>
              </a:rPr>
              <a:t>值</a:t>
            </a:r>
            <a:r>
              <a:rPr lang="en-US" altLang="zh-CN" dirty="0">
                <a:latin typeface="微软雅黑" panose="020B0503020204020204" pitchFamily="34" charset="-122"/>
                <a:ea typeface="微软雅黑" panose="020B0503020204020204" pitchFamily="34" charset="-122"/>
              </a:rPr>
              <a:t>" size="</a:t>
            </a:r>
            <a:r>
              <a:rPr lang="zh-CN" altLang="en-US" dirty="0">
                <a:latin typeface="微软雅黑" panose="020B0503020204020204" pitchFamily="34" charset="-122"/>
                <a:ea typeface="微软雅黑" panose="020B0503020204020204" pitchFamily="34" charset="-122"/>
              </a:rPr>
              <a:t>显示宽度</a:t>
            </a:r>
            <a:r>
              <a:rPr lang="en-US" altLang="zh-CN" dirty="0">
                <a:latin typeface="微软雅黑" panose="020B0503020204020204" pitchFamily="34" charset="-122"/>
                <a:ea typeface="微软雅黑" panose="020B0503020204020204" pitchFamily="34" charset="-122"/>
              </a:rPr>
              <a:t>"   </a:t>
            </a:r>
          </a:p>
          <a:p>
            <a:pPr lvl="1" algn="l" eaLnBrk="1" hangingPunct="1">
              <a:spcBef>
                <a:spcPct val="20000"/>
              </a:spcBef>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maxlength</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最大长度</a:t>
            </a:r>
            <a:r>
              <a:rPr lang="en-US" altLang="zh-CN" dirty="0">
                <a:latin typeface="微软雅黑" panose="020B0503020204020204" pitchFamily="34" charset="-122"/>
                <a:ea typeface="微软雅黑" panose="020B0503020204020204" pitchFamily="34" charset="-122"/>
              </a:rPr>
              <a:t>" checked="</a:t>
            </a:r>
            <a:r>
              <a:rPr lang="zh-CN" altLang="en-US" dirty="0">
                <a:latin typeface="微软雅黑" panose="020B0503020204020204" pitchFamily="34" charset="-122"/>
                <a:ea typeface="微软雅黑" panose="020B0503020204020204" pitchFamily="34" charset="-122"/>
              </a:rPr>
              <a:t>是否选中</a:t>
            </a:r>
            <a:r>
              <a:rPr lang="en-US" altLang="zh-CN" dirty="0">
                <a:latin typeface="微软雅黑" panose="020B0503020204020204" pitchFamily="34" charset="-122"/>
                <a:ea typeface="微软雅黑" panose="020B0503020204020204" pitchFamily="34" charset="-122"/>
              </a:rPr>
              <a:t>" /&gt;</a:t>
            </a:r>
          </a:p>
        </p:txBody>
      </p:sp>
      <p:sp>
        <p:nvSpPr>
          <p:cNvPr id="5" name="AutoShape 4"/>
          <p:cNvSpPr>
            <a:spLocks noChangeArrowheads="1"/>
          </p:cNvSpPr>
          <p:nvPr/>
        </p:nvSpPr>
        <p:spPr bwMode="auto">
          <a:xfrm>
            <a:off x="4931335" y="838199"/>
            <a:ext cx="2449513" cy="1296988"/>
          </a:xfrm>
          <a:prstGeom prst="wedgeRoundRectCallout">
            <a:avLst>
              <a:gd name="adj1" fmla="val -356"/>
              <a:gd name="adj2" fmla="val 74111"/>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指定元素的类型，可为</a:t>
            </a:r>
            <a:r>
              <a:rPr lang="en-US" altLang="zh-CN" dirty="0">
                <a:solidFill>
                  <a:srgbClr val="0000FF"/>
                </a:solidFill>
                <a:latin typeface="微软雅黑" panose="020B0503020204020204" pitchFamily="34" charset="-122"/>
                <a:ea typeface="微软雅黑" panose="020B0503020204020204" pitchFamily="34" charset="-122"/>
              </a:rPr>
              <a:t>text</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radio</a:t>
            </a:r>
            <a:r>
              <a:rPr lang="zh-CN" altLang="en-US" dirty="0">
                <a:solidFill>
                  <a:srgbClr val="0000FF"/>
                </a:solidFill>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submit</a:t>
            </a:r>
            <a:r>
              <a:rPr lang="zh-CN" altLang="en-US" dirty="0">
                <a:latin typeface="微软雅黑" panose="020B0503020204020204" pitchFamily="34" charset="-122"/>
                <a:ea typeface="微软雅黑" panose="020B0503020204020204" pitchFamily="34" charset="-122"/>
              </a:rPr>
              <a:t>等</a:t>
            </a:r>
          </a:p>
        </p:txBody>
      </p:sp>
      <p:sp>
        <p:nvSpPr>
          <p:cNvPr id="6" name="AutoShape 5"/>
          <p:cNvSpPr>
            <a:spLocks noChangeArrowheads="1"/>
          </p:cNvSpPr>
          <p:nvPr/>
        </p:nvSpPr>
        <p:spPr bwMode="auto">
          <a:xfrm>
            <a:off x="1762685" y="1127124"/>
            <a:ext cx="1800225" cy="828675"/>
          </a:xfrm>
          <a:prstGeom prst="wedgeRoundRectCallout">
            <a:avLst>
              <a:gd name="adj1" fmla="val 119398"/>
              <a:gd name="adj2" fmla="val 9981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wrap="none"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控件的</a:t>
            </a:r>
            <a:r>
              <a:rPr lang="zh-CN" altLang="en-US" dirty="0">
                <a:solidFill>
                  <a:srgbClr val="0000FF"/>
                </a:solidFill>
                <a:latin typeface="微软雅黑" panose="020B0503020204020204" pitchFamily="34" charset="-122"/>
                <a:ea typeface="微软雅黑" panose="020B0503020204020204" pitchFamily="34" charset="-122"/>
              </a:rPr>
              <a:t>名称</a:t>
            </a:r>
          </a:p>
        </p:txBody>
      </p:sp>
      <p:sp>
        <p:nvSpPr>
          <p:cNvPr id="7" name="AutoShape 6"/>
          <p:cNvSpPr>
            <a:spLocks noChangeArrowheads="1"/>
          </p:cNvSpPr>
          <p:nvPr/>
        </p:nvSpPr>
        <p:spPr bwMode="auto">
          <a:xfrm>
            <a:off x="7666598" y="1198562"/>
            <a:ext cx="1944687" cy="828675"/>
          </a:xfrm>
          <a:prstGeom prst="wedgeRoundRectCallout">
            <a:avLst>
              <a:gd name="adj1" fmla="val -40204"/>
              <a:gd name="adj2" fmla="val 104213"/>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wrap="none"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控件的</a:t>
            </a:r>
            <a:r>
              <a:rPr lang="zh-CN" altLang="en-US" dirty="0">
                <a:solidFill>
                  <a:srgbClr val="0000FF"/>
                </a:solidFill>
                <a:latin typeface="微软雅黑" panose="020B0503020204020204" pitchFamily="34" charset="-122"/>
                <a:ea typeface="微软雅黑" panose="020B0503020204020204" pitchFamily="34" charset="-122"/>
              </a:rPr>
              <a:t>初始值</a:t>
            </a:r>
          </a:p>
        </p:txBody>
      </p:sp>
      <p:sp>
        <p:nvSpPr>
          <p:cNvPr id="8" name="AutoShape 7"/>
          <p:cNvSpPr>
            <a:spLocks noChangeArrowheads="1"/>
          </p:cNvSpPr>
          <p:nvPr/>
        </p:nvSpPr>
        <p:spPr bwMode="auto">
          <a:xfrm>
            <a:off x="8747685" y="3575049"/>
            <a:ext cx="1512888" cy="936625"/>
          </a:xfrm>
          <a:prstGeom prst="wedgeRoundRectCallout">
            <a:avLst>
              <a:gd name="adj1" fmla="val -31426"/>
              <a:gd name="adj2" fmla="val -130171"/>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控件的</a:t>
            </a:r>
            <a:r>
              <a:rPr lang="zh-CN" altLang="en-US" dirty="0">
                <a:solidFill>
                  <a:srgbClr val="0000FF"/>
                </a:solidFill>
                <a:latin typeface="微软雅黑" panose="020B0503020204020204" pitchFamily="34" charset="-122"/>
                <a:ea typeface="微软雅黑" panose="020B0503020204020204" pitchFamily="34" charset="-122"/>
              </a:rPr>
              <a:t>初始宽度</a:t>
            </a:r>
          </a:p>
        </p:txBody>
      </p:sp>
      <p:sp>
        <p:nvSpPr>
          <p:cNvPr id="9" name="AutoShape 8"/>
          <p:cNvSpPr>
            <a:spLocks noChangeArrowheads="1"/>
          </p:cNvSpPr>
          <p:nvPr/>
        </p:nvSpPr>
        <p:spPr bwMode="auto">
          <a:xfrm>
            <a:off x="2915210" y="3719512"/>
            <a:ext cx="1800225" cy="936625"/>
          </a:xfrm>
          <a:prstGeom prst="wedgeRoundRectCallout">
            <a:avLst>
              <a:gd name="adj1" fmla="val 52204"/>
              <a:gd name="adj2" fmla="val -108134"/>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控件中输入的</a:t>
            </a:r>
            <a:r>
              <a:rPr lang="zh-CN" altLang="en-US" dirty="0">
                <a:solidFill>
                  <a:srgbClr val="0000FF"/>
                </a:solidFill>
                <a:latin typeface="微软雅黑" panose="020B0503020204020204" pitchFamily="34" charset="-122"/>
                <a:ea typeface="微软雅黑" panose="020B0503020204020204" pitchFamily="34" charset="-122"/>
              </a:rPr>
              <a:t>最多字符个数</a:t>
            </a:r>
          </a:p>
        </p:txBody>
      </p:sp>
      <p:sp>
        <p:nvSpPr>
          <p:cNvPr id="10" name="AutoShape 9"/>
          <p:cNvSpPr>
            <a:spLocks noChangeArrowheads="1"/>
          </p:cNvSpPr>
          <p:nvPr/>
        </p:nvSpPr>
        <p:spPr bwMode="auto">
          <a:xfrm>
            <a:off x="6442635" y="3575049"/>
            <a:ext cx="1295400" cy="936625"/>
          </a:xfrm>
          <a:prstGeom prst="wedgeRoundRectCallout">
            <a:avLst>
              <a:gd name="adj1" fmla="val 8824"/>
              <a:gd name="adj2" fmla="val -99324"/>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控件是否被</a:t>
            </a:r>
            <a:r>
              <a:rPr lang="zh-CN" altLang="en-US" dirty="0">
                <a:solidFill>
                  <a:srgbClr val="0000FF"/>
                </a:solidFill>
                <a:latin typeface="微软雅黑" panose="020B0503020204020204" pitchFamily="34" charset="-122"/>
                <a:ea typeface="微软雅黑" panose="020B0503020204020204" pitchFamily="34" charset="-122"/>
              </a:rPr>
              <a:t>选中</a:t>
            </a:r>
            <a:r>
              <a:rPr lang="en-US" altLang="zh-CN" dirty="0">
                <a:solidFill>
                  <a:srgbClr val="0000FF"/>
                </a:solidFill>
                <a:latin typeface="微软雅黑" panose="020B0503020204020204" pitchFamily="34" charset="-122"/>
                <a:ea typeface="微软雅黑" panose="020B0503020204020204" pitchFamily="34" charset="-122"/>
              </a:rPr>
              <a:t>checked</a:t>
            </a:r>
            <a:endParaRPr lang="zh-CN" altLang="en-US" dirty="0">
              <a:solidFill>
                <a:srgbClr val="0000FF"/>
              </a:solidFill>
              <a:latin typeface="微软雅黑" panose="020B0503020204020204" pitchFamily="34" charset="-122"/>
              <a:ea typeface="微软雅黑" panose="020B0503020204020204" pitchFamily="34" charset="-122"/>
            </a:endParaRPr>
          </a:p>
        </p:txBody>
      </p:sp>
      <p:pic>
        <p:nvPicPr>
          <p:cNvPr id="1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510" y="1858961"/>
            <a:ext cx="8404225" cy="34321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86901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8-1</a:t>
            </a:r>
            <a:endParaRPr lang="zh-CN" altLang="en-US" dirty="0"/>
          </a:p>
        </p:txBody>
      </p:sp>
      <p:sp>
        <p:nvSpPr>
          <p:cNvPr id="33" name="AutoShape 4"/>
          <p:cNvSpPr>
            <a:spLocks noChangeArrowheads="1"/>
          </p:cNvSpPr>
          <p:nvPr/>
        </p:nvSpPr>
        <p:spPr bwMode="auto">
          <a:xfrm>
            <a:off x="2433825" y="2748336"/>
            <a:ext cx="7620000" cy="2235200"/>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&lt;form method="post" action=""&gt;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&lt;p&gt;</a:t>
            </a:r>
            <a:r>
              <a:rPr lang="zh-CN" altLang="en-US" dirty="0">
                <a:latin typeface="微软雅黑" panose="020B0503020204020204" pitchFamily="34" charset="-122"/>
                <a:ea typeface="微软雅黑" panose="020B0503020204020204" pitchFamily="34" charset="-122"/>
              </a:rPr>
              <a:t>用户名：</a:t>
            </a:r>
          </a:p>
          <a:p>
            <a:pPr algn="just" eaLnBrk="1" hangingPunct="1">
              <a:spcBef>
                <a:spcPct val="20000"/>
              </a:spcBef>
            </a:pPr>
            <a:r>
              <a:rPr lang="en-US" altLang="zh-CN" dirty="0">
                <a:solidFill>
                  <a:srgbClr val="0000FF"/>
                </a:solidFill>
                <a:latin typeface="微软雅黑" panose="020B0503020204020204" pitchFamily="34" charset="-122"/>
                <a:ea typeface="微软雅黑" panose="020B0503020204020204" pitchFamily="34" charset="-122"/>
              </a:rPr>
              <a:t>    &lt;input name</a:t>
            </a:r>
            <a:r>
              <a:rPr lang="en-US" altLang="zh-CN" dirty="0">
                <a:latin typeface="微软雅黑" panose="020B0503020204020204" pitchFamily="34" charset="-122"/>
                <a:ea typeface="微软雅黑" panose="020B0503020204020204" pitchFamily="34" charset="-122"/>
              </a:rPr>
              <a:t>= </a:t>
            </a:r>
            <a:r>
              <a:rPr lang="fr-FR"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userName</a:t>
            </a:r>
            <a:r>
              <a:rPr lang="fr-FR"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 type</a:t>
            </a:r>
            <a:r>
              <a:rPr lang="en-US" altLang="zh-CN" dirty="0">
                <a:latin typeface="微软雅黑" panose="020B0503020204020204" pitchFamily="34" charset="-122"/>
                <a:ea typeface="微软雅黑" panose="020B0503020204020204" pitchFamily="34" charset="-122"/>
              </a:rPr>
              <a:t>="text"</a:t>
            </a:r>
            <a:r>
              <a:rPr lang="en-US" altLang="zh-CN" dirty="0">
                <a:solidFill>
                  <a:srgbClr val="0000FF"/>
                </a:solidFill>
                <a:latin typeface="微软雅黑" panose="020B0503020204020204" pitchFamily="34" charset="-122"/>
                <a:ea typeface="微软雅黑" panose="020B0503020204020204" pitchFamily="34" charset="-122"/>
              </a:rPr>
              <a:t>  size</a:t>
            </a:r>
            <a:r>
              <a:rPr lang="en-US" altLang="zh-CN" dirty="0">
                <a:latin typeface="微软雅黑" panose="020B0503020204020204" pitchFamily="34" charset="-122"/>
                <a:ea typeface="微软雅黑" panose="020B0503020204020204" pitchFamily="34" charset="-122"/>
              </a:rPr>
              <a:t>="21"</a:t>
            </a:r>
            <a:r>
              <a:rPr lang="en-US" altLang="zh-CN" dirty="0">
                <a:solidFill>
                  <a:srgbClr val="0000FF"/>
                </a:solidFill>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&lt;/p&gt;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&lt;/form&gt;</a:t>
            </a:r>
          </a:p>
        </p:txBody>
      </p:sp>
      <p:pic>
        <p:nvPicPr>
          <p:cNvPr id="34" name="Picture 18"/>
          <p:cNvPicPr>
            <a:picLocks noChangeAspect="1" noChangeArrowheads="1"/>
          </p:cNvPicPr>
          <p:nvPr/>
        </p:nvPicPr>
        <p:blipFill>
          <a:blip r:embed="rId2">
            <a:extLst>
              <a:ext uri="{28A0092B-C50C-407E-A947-70E740481C1C}">
                <a14:useLocalDpi xmlns:a14="http://schemas.microsoft.com/office/drawing/2010/main" val="0"/>
              </a:ext>
            </a:extLst>
          </a:blip>
          <a:srcRect t="30127" r="18491" b="56145"/>
          <a:stretch>
            <a:fillRect/>
          </a:stretch>
        </p:blipFill>
        <p:spPr bwMode="auto">
          <a:xfrm>
            <a:off x="6034275" y="5494711"/>
            <a:ext cx="3960812" cy="576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 name="AutoShape 7"/>
          <p:cNvSpPr>
            <a:spLocks noChangeArrowheads="1"/>
          </p:cNvSpPr>
          <p:nvPr/>
        </p:nvSpPr>
        <p:spPr bwMode="auto">
          <a:xfrm>
            <a:off x="7185212" y="4197723"/>
            <a:ext cx="2274888" cy="909638"/>
          </a:xfrm>
          <a:prstGeom prst="wedgeRoundRectCallout">
            <a:avLst>
              <a:gd name="adj1" fmla="val 29343"/>
              <a:gd name="adj2" fmla="val 118935"/>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单行文本输入框，字符宽度为</a:t>
            </a:r>
            <a:r>
              <a:rPr lang="en-US" altLang="zh-CN" dirty="0">
                <a:latin typeface="微软雅黑" panose="020B0503020204020204" pitchFamily="34" charset="-122"/>
                <a:ea typeface="微软雅黑" panose="020B0503020204020204" pitchFamily="34" charset="-122"/>
              </a:rPr>
              <a:t>21</a:t>
            </a:r>
          </a:p>
        </p:txBody>
      </p:sp>
      <p:sp>
        <p:nvSpPr>
          <p:cNvPr id="36" name="AutoShape 19"/>
          <p:cNvSpPr>
            <a:spLocks noChangeArrowheads="1"/>
          </p:cNvSpPr>
          <p:nvPr/>
        </p:nvSpPr>
        <p:spPr bwMode="auto">
          <a:xfrm>
            <a:off x="1497200" y="5061323"/>
            <a:ext cx="4392612" cy="1150938"/>
          </a:xfrm>
          <a:prstGeom prst="wedgeRoundRectCallout">
            <a:avLst>
              <a:gd name="adj1" fmla="val 30699"/>
              <a:gd name="adj2" fmla="val -15731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name</a:t>
            </a:r>
            <a:r>
              <a:rPr lang="zh-CN" altLang="en-US" dirty="0">
                <a:latin typeface="微软雅黑" panose="020B0503020204020204" pitchFamily="34" charset="-122"/>
                <a:ea typeface="微软雅黑" panose="020B0503020204020204" pitchFamily="34" charset="-122"/>
              </a:rPr>
              <a:t>用于服务器端获取数据，例如：</a:t>
            </a:r>
            <a:r>
              <a:rPr lang="zh-CN" altLang="zh-CN" dirty="0">
                <a:latin typeface="微软雅黑" panose="020B0503020204020204" pitchFamily="34" charset="-122"/>
                <a:ea typeface="微软雅黑" panose="020B0503020204020204" pitchFamily="34" charset="-122"/>
              </a:rPr>
              <a:t>request.getParameter("</a:t>
            </a:r>
            <a:r>
              <a:rPr lang="en-US" altLang="zh-CN" dirty="0" err="1">
                <a:latin typeface="微软雅黑" panose="020B0503020204020204" pitchFamily="34" charset="-122"/>
                <a:ea typeface="微软雅黑" panose="020B0503020204020204" pitchFamily="34" charset="-122"/>
              </a:rPr>
              <a:t>userName</a:t>
            </a:r>
            <a:r>
              <a:rPr lang="zh-CN" altLang="zh-CN" dirty="0">
                <a:latin typeface="微软雅黑" panose="020B0503020204020204" pitchFamily="34" charset="-122"/>
                <a:ea typeface="微软雅黑" panose="020B0503020204020204" pitchFamily="34" charset="-122"/>
              </a:rPr>
              <a:t> ") </a:t>
            </a:r>
            <a:endParaRPr lang="en-US" altLang="zh-CN" dirty="0">
              <a:latin typeface="微软雅黑" panose="020B0503020204020204" pitchFamily="34" charset="-122"/>
              <a:ea typeface="微软雅黑" panose="020B0503020204020204" pitchFamily="34" charset="-122"/>
            </a:endParaRPr>
          </a:p>
        </p:txBody>
      </p:sp>
      <p:grpSp>
        <p:nvGrpSpPr>
          <p:cNvPr id="37" name="Group 20"/>
          <p:cNvGrpSpPr>
            <a:grpSpLocks/>
          </p:cNvGrpSpPr>
          <p:nvPr/>
        </p:nvGrpSpPr>
        <p:grpSpPr bwMode="auto">
          <a:xfrm>
            <a:off x="3873687" y="6286873"/>
            <a:ext cx="4322763" cy="463550"/>
            <a:chOff x="1745" y="3793"/>
            <a:chExt cx="2723" cy="292"/>
          </a:xfrm>
        </p:grpSpPr>
        <p:sp>
          <p:nvSpPr>
            <p:cNvPr id="38" name="AutoShape 21"/>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39" name="Picture 22"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40" name="Text Box 23"/>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：文本框应用</a:t>
              </a:r>
            </a:p>
          </p:txBody>
        </p:sp>
      </p:grpSp>
      <p:pic>
        <p:nvPicPr>
          <p:cNvPr id="41" name="Picture 24"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608" y="1596882"/>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utoShape 25"/>
          <p:cNvSpPr>
            <a:spLocks noChangeArrowheads="1"/>
          </p:cNvSpPr>
          <p:nvPr/>
        </p:nvSpPr>
        <p:spPr bwMode="auto">
          <a:xfrm>
            <a:off x="2470337" y="1583111"/>
            <a:ext cx="7385050" cy="777875"/>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name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名称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type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3300"/>
                </a:solidFill>
                <a:latin typeface="微软雅黑" panose="020B0503020204020204" pitchFamily="34" charset="-122"/>
                <a:ea typeface="微软雅黑" panose="020B0503020204020204" pitchFamily="34" charset="-122"/>
              </a:rPr>
              <a:t>text</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value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初值</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p>
          <a:p>
            <a:pPr algn="l" eaLnBrk="1" hangingPunct="1"/>
            <a:r>
              <a:rPr lang="en-US" altLang="zh-CN" sz="2000" dirty="0">
                <a:solidFill>
                  <a:srgbClr val="0000FF"/>
                </a:solidFill>
                <a:latin typeface="微软雅黑" panose="020B0503020204020204" pitchFamily="34" charset="-122"/>
                <a:ea typeface="微软雅黑" panose="020B0503020204020204" pitchFamily="34" charset="-122"/>
              </a:rPr>
              <a:t>            size</a:t>
            </a:r>
            <a:r>
              <a:rPr lang="en-US" altLang="zh-CN" sz="2000" dirty="0">
                <a:latin typeface="微软雅黑" panose="020B0503020204020204" pitchFamily="34" charset="-122"/>
                <a:ea typeface="微软雅黑" panose="020B0503020204020204" pitchFamily="34" charset="-122"/>
              </a:rPr>
              <a:t>= </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数字</a:t>
            </a:r>
            <a:r>
              <a:rPr lang="en-US" altLang="zh-CN" sz="2000" dirty="0">
                <a:latin typeface="微软雅黑" panose="020B0503020204020204" pitchFamily="34" charset="-122"/>
                <a:ea typeface="微软雅黑" panose="020B0503020204020204" pitchFamily="34" charset="-122"/>
              </a:rPr>
              <a:t>"&gt;</a:t>
            </a:r>
          </a:p>
        </p:txBody>
      </p:sp>
      <p:pic>
        <p:nvPicPr>
          <p:cNvPr id="43" name="Picture 26"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608" y="2748336"/>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43"/>
          <p:cNvSpPr txBox="1"/>
          <p:nvPr/>
        </p:nvSpPr>
        <p:spPr>
          <a:xfrm>
            <a:off x="191322" y="1113973"/>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文本框</a:t>
            </a:r>
          </a:p>
        </p:txBody>
      </p:sp>
    </p:spTree>
    <p:extLst>
      <p:ext uri="{BB962C8B-B14F-4D97-AF65-F5344CB8AC3E}">
        <p14:creationId xmlns:p14="http://schemas.microsoft.com/office/powerpoint/2010/main" val="378888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5" presetClass="entr" presetSubtype="1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checkerboard(across)">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p>
        </p:txBody>
      </p:sp>
      <p:pic>
        <p:nvPicPr>
          <p:cNvPr id="5" name="Picture 4" descr="提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21285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5550" y="2188583"/>
            <a:ext cx="9435465" cy="2046714"/>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dirty="0">
                <a:latin typeface="微软雅黑" panose="020B0503020204020204" pitchFamily="34" charset="-122"/>
                <a:ea typeface="微软雅黑" panose="020B0503020204020204" pitchFamily="34" charset="-122"/>
                <a:sym typeface="+mn-ea"/>
              </a:rPr>
              <a:t>  </a:t>
            </a:r>
            <a:r>
              <a:rPr lang="en-US" altLang="zh-CN" dirty="0">
                <a:latin typeface="微软雅黑" panose="020B0503020204020204" pitchFamily="34" charset="-122"/>
                <a:ea typeface="微软雅黑" panose="020B0503020204020204" pitchFamily="34" charset="-122"/>
              </a:rPr>
              <a:t>html</a:t>
            </a:r>
            <a:r>
              <a:rPr lang="zh-CN" altLang="en-US" dirty="0">
                <a:latin typeface="微软雅黑" panose="020B0503020204020204" pitchFamily="34" charset="-122"/>
                <a:ea typeface="微软雅黑" panose="020B0503020204020204" pitchFamily="34" charset="-122"/>
              </a:rPr>
              <a:t>的基本规范是什么？</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常用的块标签分为几类？各包括哪些标签？</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常用的行级标签包括哪些？</a:t>
            </a:r>
            <a:endParaRPr lang="en-US" altLang="zh-CN" dirty="0">
              <a:latin typeface="微软雅黑" panose="020B0503020204020204" pitchFamily="34" charset="-122"/>
              <a:ea typeface="微软雅黑" panose="020B0503020204020204" pitchFamily="34" charset="-122"/>
            </a:endParaRPr>
          </a:p>
          <a:p>
            <a:pPr marL="285750" marR="0" lvl="0" indent="0" algn="l" defTabSz="914400" rtl="0" fontAlgn="base">
              <a:lnSpc>
                <a:spcPct val="100000"/>
              </a:lnSpc>
              <a:spcBef>
                <a:spcPts val="2200"/>
              </a:spcBef>
              <a:spcAft>
                <a:spcPct val="0"/>
              </a:spcAft>
              <a:buClrTx/>
              <a:buSzTx/>
              <a:buFont typeface="Wingdings" panose="05000000000000000000" pitchFamily="2" charset="2"/>
              <a:buChar char="l"/>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92902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8-2</a:t>
            </a:r>
            <a:endParaRPr lang="zh-CN" altLang="en-US" dirty="0"/>
          </a:p>
        </p:txBody>
      </p:sp>
      <p:sp>
        <p:nvSpPr>
          <p:cNvPr id="5" name="AutoShape 3"/>
          <p:cNvSpPr>
            <a:spLocks noChangeArrowheads="1"/>
          </p:cNvSpPr>
          <p:nvPr/>
        </p:nvSpPr>
        <p:spPr bwMode="auto">
          <a:xfrm>
            <a:off x="2185240" y="2936875"/>
            <a:ext cx="8128000" cy="2235200"/>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&lt;form method="post" action=""&gt;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&lt;p&gt;</a:t>
            </a:r>
            <a:r>
              <a:rPr lang="zh-CN" altLang="en-US" dirty="0">
                <a:latin typeface="微软雅黑" panose="020B0503020204020204" pitchFamily="34" charset="-122"/>
                <a:ea typeface="微软雅黑" panose="020B0503020204020204" pitchFamily="34" charset="-122"/>
              </a:rPr>
              <a:t>密</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码：</a:t>
            </a:r>
          </a:p>
          <a:p>
            <a:pPr algn="just" eaLnBrk="1" hangingPunct="1">
              <a:spcBef>
                <a:spcPct val="20000"/>
              </a:spcBef>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input</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name</a:t>
            </a:r>
            <a:r>
              <a:rPr lang="en-US" altLang="zh-CN" dirty="0">
                <a:latin typeface="微软雅黑" panose="020B0503020204020204" pitchFamily="34" charset="-122"/>
                <a:ea typeface="微软雅黑" panose="020B0503020204020204" pitchFamily="34" charset="-122"/>
              </a:rPr>
              <a:t>="pass" </a:t>
            </a:r>
            <a:r>
              <a:rPr lang="en-US" altLang="zh-CN" dirty="0">
                <a:solidFill>
                  <a:srgbClr val="0000FF"/>
                </a:solidFill>
                <a:latin typeface="微软雅黑" panose="020B0503020204020204" pitchFamily="34" charset="-122"/>
                <a:ea typeface="微软雅黑" panose="020B0503020204020204" pitchFamily="34" charset="-122"/>
              </a:rPr>
              <a:t>type</a:t>
            </a:r>
            <a:r>
              <a:rPr lang="en-US" altLang="zh-CN" dirty="0">
                <a:latin typeface="微软雅黑" panose="020B0503020204020204" pitchFamily="34" charset="-122"/>
                <a:ea typeface="微软雅黑" panose="020B0503020204020204" pitchFamily="34" charset="-122"/>
              </a:rPr>
              <a:t>="password" </a:t>
            </a:r>
            <a:r>
              <a:rPr lang="en-US" altLang="zh-CN" dirty="0">
                <a:solidFill>
                  <a:srgbClr val="0000FF"/>
                </a:solidFill>
                <a:latin typeface="微软雅黑" panose="020B0503020204020204" pitchFamily="34" charset="-122"/>
                <a:ea typeface="微软雅黑" panose="020B0503020204020204" pitchFamily="34" charset="-122"/>
              </a:rPr>
              <a:t>size</a:t>
            </a:r>
            <a:r>
              <a:rPr lang="en-US" altLang="zh-CN" dirty="0">
                <a:latin typeface="微软雅黑" panose="020B0503020204020204" pitchFamily="34" charset="-122"/>
                <a:ea typeface="微软雅黑" panose="020B0503020204020204" pitchFamily="34" charset="-122"/>
              </a:rPr>
              <a:t>="22"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&lt;/p&gt;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&lt;/form&gt;</a:t>
            </a:r>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490" y="5313363"/>
            <a:ext cx="3960812" cy="122713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7" name="AutoShape 11"/>
          <p:cNvSpPr>
            <a:spLocks noChangeArrowheads="1"/>
          </p:cNvSpPr>
          <p:nvPr/>
        </p:nvSpPr>
        <p:spPr bwMode="auto">
          <a:xfrm>
            <a:off x="8090740" y="4449763"/>
            <a:ext cx="2195512" cy="720725"/>
          </a:xfrm>
          <a:prstGeom prst="wedgeRoundRectCallout">
            <a:avLst>
              <a:gd name="adj1" fmla="val -42046"/>
              <a:gd name="adj2" fmla="val 157269"/>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隐藏输入的信息</a:t>
            </a:r>
          </a:p>
        </p:txBody>
      </p:sp>
      <p:grpSp>
        <p:nvGrpSpPr>
          <p:cNvPr id="8" name="Group 13"/>
          <p:cNvGrpSpPr>
            <a:grpSpLocks/>
          </p:cNvGrpSpPr>
          <p:nvPr/>
        </p:nvGrpSpPr>
        <p:grpSpPr bwMode="auto">
          <a:xfrm>
            <a:off x="2419629" y="6348412"/>
            <a:ext cx="4322762" cy="463550"/>
            <a:chOff x="1745" y="3793"/>
            <a:chExt cx="2723" cy="292"/>
          </a:xfrm>
        </p:grpSpPr>
        <p:sp>
          <p:nvSpPr>
            <p:cNvPr id="9" name="AutoShape 14"/>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0" name="Picture 15"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1" name="Text Box 16"/>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：密码框应用</a:t>
              </a:r>
            </a:p>
          </p:txBody>
        </p:sp>
      </p:grpSp>
      <p:pic>
        <p:nvPicPr>
          <p:cNvPr id="12" name="Picture 17"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61" y="171450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461" y="2936875"/>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9"/>
          <p:cNvSpPr>
            <a:spLocks noChangeArrowheads="1"/>
          </p:cNvSpPr>
          <p:nvPr/>
        </p:nvSpPr>
        <p:spPr bwMode="auto">
          <a:xfrm>
            <a:off x="2185240" y="1714500"/>
            <a:ext cx="7385050" cy="777875"/>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name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名称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type</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password</a:t>
            </a:r>
            <a:r>
              <a:rPr lang="fr-FR"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value</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初值</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 </a:t>
            </a:r>
          </a:p>
          <a:p>
            <a:pPr algn="l" eaLnBrk="1" hangingPunct="1"/>
            <a:r>
              <a:rPr lang="fr-FR"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size</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数字</a:t>
            </a:r>
            <a:r>
              <a:rPr lang="en-US" altLang="zh-CN" sz="2000" dirty="0">
                <a:latin typeface="微软雅黑" panose="020B0503020204020204" pitchFamily="34" charset="-122"/>
                <a:ea typeface="微软雅黑" panose="020B0503020204020204" pitchFamily="34" charset="-122"/>
              </a:rPr>
              <a:t>"&gt;</a:t>
            </a:r>
          </a:p>
        </p:txBody>
      </p:sp>
      <p:sp>
        <p:nvSpPr>
          <p:cNvPr id="15" name="文本框 14"/>
          <p:cNvSpPr txBox="1"/>
          <p:nvPr/>
        </p:nvSpPr>
        <p:spPr>
          <a:xfrm>
            <a:off x="154583" y="1170543"/>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密码框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5"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8-3</a:t>
            </a:r>
            <a:endParaRPr lang="zh-CN" altLang="en-US" dirty="0"/>
          </a:p>
        </p:txBody>
      </p:sp>
      <p:sp>
        <p:nvSpPr>
          <p:cNvPr id="5" name="AutoShape 3"/>
          <p:cNvSpPr>
            <a:spLocks noChangeArrowheads="1"/>
          </p:cNvSpPr>
          <p:nvPr/>
        </p:nvSpPr>
        <p:spPr bwMode="auto">
          <a:xfrm>
            <a:off x="2474166" y="2608262"/>
            <a:ext cx="7639050" cy="2601913"/>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reset</a:t>
            </a:r>
            <a:r>
              <a:rPr lang="en-US" altLang="zh-CN" dirty="0">
                <a:latin typeface="微软雅黑" panose="020B0503020204020204" pitchFamily="34" charset="-122"/>
                <a:ea typeface="微软雅黑" panose="020B0503020204020204" pitchFamily="34" charset="-122"/>
              </a:rPr>
              <a:t>"    name="reset"     value=" </a:t>
            </a:r>
            <a:r>
              <a:rPr lang="zh-CN" altLang="en-US" dirty="0">
                <a:latin typeface="微软雅黑" panose="020B0503020204020204" pitchFamily="34" charset="-122"/>
                <a:ea typeface="微软雅黑" panose="020B0503020204020204" pitchFamily="34" charset="-122"/>
              </a:rPr>
              <a:t>重填</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submit</a:t>
            </a:r>
            <a:r>
              <a:rPr lang="en-US" altLang="zh-CN" dirty="0">
                <a:latin typeface="微软雅黑" panose="020B0503020204020204" pitchFamily="34" charset="-122"/>
                <a:ea typeface="微软雅黑" panose="020B0503020204020204" pitchFamily="34" charset="-122"/>
              </a:rPr>
              <a:t>" name="button"  value="</a:t>
            </a:r>
            <a:r>
              <a:rPr lang="zh-CN" altLang="en-US" dirty="0">
                <a:latin typeface="微软雅黑" panose="020B0503020204020204" pitchFamily="34" charset="-122"/>
                <a:ea typeface="微软雅黑" panose="020B0503020204020204" pitchFamily="34" charset="-122"/>
              </a:rPr>
              <a:t>同意</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button</a:t>
            </a:r>
            <a:r>
              <a:rPr lang="en-US" altLang="zh-CN" dirty="0">
                <a:latin typeface="微软雅黑" panose="020B0503020204020204" pitchFamily="34" charset="-122"/>
                <a:ea typeface="微软雅黑" panose="020B0503020204020204" pitchFamily="34" charset="-122"/>
              </a:rPr>
              <a:t>" name="confirm" value="</a:t>
            </a:r>
            <a:r>
              <a:rPr lang="zh-CN" altLang="en-US" dirty="0">
                <a:latin typeface="微软雅黑" panose="020B0503020204020204" pitchFamily="34" charset="-122"/>
                <a:ea typeface="微软雅黑" panose="020B0503020204020204" pitchFamily="34" charset="-122"/>
              </a:rPr>
              <a:t>点播音乐</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button</a:t>
            </a:r>
            <a:r>
              <a:rPr lang="en-US" altLang="zh-CN" dirty="0">
                <a:latin typeface="微软雅黑" panose="020B0503020204020204" pitchFamily="34" charset="-122"/>
                <a:ea typeface="微软雅黑" panose="020B0503020204020204" pitchFamily="34" charset="-122"/>
              </a:rPr>
              <a:t>" name="cancel"   value="</a:t>
            </a:r>
            <a:r>
              <a:rPr lang="zh-CN" altLang="en-US" dirty="0">
                <a:latin typeface="微软雅黑" panose="020B0503020204020204" pitchFamily="34" charset="-122"/>
                <a:ea typeface="微软雅黑" panose="020B0503020204020204" pitchFamily="34" charset="-122"/>
              </a:rPr>
              <a:t>取消</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image</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src</a:t>
            </a:r>
            <a:r>
              <a:rPr lang="en-US" altLang="zh-CN" dirty="0">
                <a:latin typeface="微软雅黑" panose="020B0503020204020204" pitchFamily="34" charset="-122"/>
                <a:ea typeface="微软雅黑" panose="020B0503020204020204" pitchFamily="34" charset="-122"/>
              </a:rPr>
              <a:t>="images/login.gif" /&gt;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903" y="4683125"/>
            <a:ext cx="4032250" cy="200183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28" y="5561012"/>
            <a:ext cx="1655763"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grpSp>
        <p:nvGrpSpPr>
          <p:cNvPr id="8" name="Group 13"/>
          <p:cNvGrpSpPr>
            <a:grpSpLocks/>
          </p:cNvGrpSpPr>
          <p:nvPr/>
        </p:nvGrpSpPr>
        <p:grpSpPr bwMode="auto">
          <a:xfrm>
            <a:off x="2042366" y="6394450"/>
            <a:ext cx="4322762" cy="463550"/>
            <a:chOff x="1745" y="3793"/>
            <a:chExt cx="2723" cy="292"/>
          </a:xfrm>
        </p:grpSpPr>
        <p:sp>
          <p:nvSpPr>
            <p:cNvPr id="9" name="AutoShape 14"/>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0" name="Picture 15"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1" name="Text Box 16"/>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：命名按钮应用</a:t>
              </a:r>
            </a:p>
          </p:txBody>
        </p:sp>
      </p:grpSp>
      <p:pic>
        <p:nvPicPr>
          <p:cNvPr id="12" name="Picture 17" descr="语法"/>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328" y="1375943"/>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 descr="示例"/>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828" y="2682783"/>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20"/>
          <p:cNvSpPr>
            <a:spLocks noChangeArrowheads="1"/>
          </p:cNvSpPr>
          <p:nvPr/>
        </p:nvSpPr>
        <p:spPr bwMode="auto">
          <a:xfrm>
            <a:off x="2510678" y="1457325"/>
            <a:ext cx="7385050" cy="777875"/>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name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名称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type</a:t>
            </a:r>
            <a:r>
              <a:rPr lang="en-US" altLang="zh-CN" sz="2000" dirty="0">
                <a:latin typeface="微软雅黑" panose="020B0503020204020204" pitchFamily="34" charset="-122"/>
                <a:ea typeface="微软雅黑" panose="020B0503020204020204" pitchFamily="34" charset="-122"/>
              </a:rPr>
              <a:t>= </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按钮类型</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value</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按钮文字</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fr-FR" altLang="zh-CN" sz="2000" dirty="0">
                <a:latin typeface="微软雅黑" panose="020B0503020204020204" pitchFamily="34" charset="-122"/>
                <a:ea typeface="微软雅黑" panose="020B0503020204020204" pitchFamily="34" charset="-122"/>
              </a:rPr>
              <a:t> </a:t>
            </a:r>
          </a:p>
          <a:p>
            <a:pPr algn="l" eaLnBrk="1" hangingPunct="1"/>
            <a:r>
              <a:rPr lang="zh-CN" altLang="en-US" sz="2000" dirty="0">
                <a:latin typeface="微软雅黑" panose="020B0503020204020204" pitchFamily="34" charset="-122"/>
                <a:ea typeface="微软雅黑" panose="020B0503020204020204" pitchFamily="34" charset="-122"/>
              </a:rPr>
              <a:t>            </a:t>
            </a:r>
            <a:r>
              <a:rPr lang="en-US" altLang="zh-CN" sz="2000" dirty="0" err="1">
                <a:solidFill>
                  <a:srgbClr val="0000FF"/>
                </a:solidFill>
                <a:latin typeface="微软雅黑" panose="020B0503020204020204" pitchFamily="34" charset="-122"/>
                <a:ea typeface="微软雅黑" panose="020B0503020204020204" pitchFamily="34" charset="-122"/>
              </a:rPr>
              <a:t>src</a:t>
            </a:r>
            <a:r>
              <a:rPr lang="en-US" altLang="zh-CN"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图片按钮的图片</a:t>
            </a:r>
            <a:r>
              <a:rPr lang="en-US" altLang="zh-CN" sz="2000" dirty="0" err="1">
                <a:latin typeface="微软雅黑" panose="020B0503020204020204" pitchFamily="34" charset="-122"/>
                <a:ea typeface="微软雅黑" panose="020B0503020204020204" pitchFamily="34" charset="-122"/>
              </a:rPr>
              <a:t>url</a:t>
            </a:r>
            <a:r>
              <a:rPr lang="fr-FR"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&gt;</a:t>
            </a:r>
          </a:p>
        </p:txBody>
      </p:sp>
      <p:sp>
        <p:nvSpPr>
          <p:cNvPr id="15" name="AutoShape 8"/>
          <p:cNvSpPr>
            <a:spLocks noChangeArrowheads="1"/>
          </p:cNvSpPr>
          <p:nvPr/>
        </p:nvSpPr>
        <p:spPr bwMode="auto">
          <a:xfrm>
            <a:off x="6722316" y="1887537"/>
            <a:ext cx="3132137" cy="1150938"/>
          </a:xfrm>
          <a:prstGeom prst="wedgeRoundRectCallout">
            <a:avLst>
              <a:gd name="adj1" fmla="val -39458"/>
              <a:gd name="adj2" fmla="val -57171"/>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普通按钮：</a:t>
            </a:r>
            <a:r>
              <a:rPr lang="en-US" altLang="zh-CN" dirty="0">
                <a:latin typeface="微软雅黑" panose="020B0503020204020204" pitchFamily="34" charset="-122"/>
                <a:ea typeface="微软雅黑" panose="020B0503020204020204" pitchFamily="34" charset="-122"/>
              </a:rPr>
              <a:t>button</a:t>
            </a:r>
          </a:p>
          <a:p>
            <a:pPr algn="l" eaLnBrk="1" hangingPunct="1"/>
            <a:r>
              <a:rPr lang="zh-CN" altLang="en-US" dirty="0">
                <a:latin typeface="微软雅黑" panose="020B0503020204020204" pitchFamily="34" charset="-122"/>
                <a:ea typeface="微软雅黑" panose="020B0503020204020204" pitchFamily="34" charset="-122"/>
              </a:rPr>
              <a:t>提交按钮：</a:t>
            </a:r>
            <a:r>
              <a:rPr lang="en-US" altLang="zh-CN" dirty="0">
                <a:latin typeface="微软雅黑" panose="020B0503020204020204" pitchFamily="34" charset="-122"/>
                <a:ea typeface="微软雅黑" panose="020B0503020204020204" pitchFamily="34" charset="-122"/>
              </a:rPr>
              <a:t>submit</a:t>
            </a:r>
          </a:p>
          <a:p>
            <a:pPr algn="l" eaLnBrk="1" hangingPunct="1"/>
            <a:r>
              <a:rPr lang="zh-CN" altLang="en-US" dirty="0">
                <a:latin typeface="微软雅黑" panose="020B0503020204020204" pitchFamily="34" charset="-122"/>
                <a:ea typeface="微软雅黑" panose="020B0503020204020204" pitchFamily="34" charset="-122"/>
              </a:rPr>
              <a:t>重置（清空）按钮：</a:t>
            </a:r>
            <a:r>
              <a:rPr lang="en-US" altLang="zh-CN" dirty="0">
                <a:latin typeface="微软雅黑" panose="020B0503020204020204" pitchFamily="34" charset="-122"/>
                <a:ea typeface="微软雅黑" panose="020B0503020204020204" pitchFamily="34" charset="-122"/>
              </a:rPr>
              <a:t>reset</a:t>
            </a:r>
          </a:p>
          <a:p>
            <a:pPr algn="l" eaLnBrk="1" hangingPunct="1"/>
            <a:r>
              <a:rPr lang="zh-CN" altLang="en-US" dirty="0">
                <a:latin typeface="微软雅黑" panose="020B0503020204020204" pitchFamily="34" charset="-122"/>
                <a:ea typeface="微软雅黑" panose="020B0503020204020204" pitchFamily="34" charset="-122"/>
              </a:rPr>
              <a:t>图片按钮：</a:t>
            </a:r>
            <a:r>
              <a:rPr lang="en-US" altLang="zh-CN" dirty="0">
                <a:latin typeface="微软雅黑" panose="020B0503020204020204" pitchFamily="34" charset="-122"/>
                <a:ea typeface="微软雅黑" panose="020B0503020204020204" pitchFamily="34" charset="-122"/>
              </a:rPr>
              <a:t>image</a:t>
            </a:r>
          </a:p>
        </p:txBody>
      </p:sp>
      <p:pic>
        <p:nvPicPr>
          <p:cNvPr id="16"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395" y="1743633"/>
            <a:ext cx="9055100" cy="412591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 name="文本框 16"/>
          <p:cNvSpPr txBox="1"/>
          <p:nvPr/>
        </p:nvSpPr>
        <p:spPr>
          <a:xfrm>
            <a:off x="114430" y="1157934"/>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按钮</a:t>
            </a:r>
          </a:p>
        </p:txBody>
      </p:sp>
    </p:spTree>
    <p:extLst>
      <p:ext uri="{BB962C8B-B14F-4D97-AF65-F5344CB8AC3E}">
        <p14:creationId xmlns:p14="http://schemas.microsoft.com/office/powerpoint/2010/main" val="19148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8-4</a:t>
            </a:r>
            <a:endParaRPr lang="zh-CN" altLang="en-US" dirty="0"/>
          </a:p>
        </p:txBody>
      </p:sp>
      <p:sp>
        <p:nvSpPr>
          <p:cNvPr id="5" name="AutoShape 3"/>
          <p:cNvSpPr>
            <a:spLocks noChangeArrowheads="1"/>
          </p:cNvSpPr>
          <p:nvPr/>
        </p:nvSpPr>
        <p:spPr bwMode="auto">
          <a:xfrm>
            <a:off x="2656635" y="2937755"/>
            <a:ext cx="7675562" cy="1870075"/>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a:t>
            </a:r>
            <a:r>
              <a:rPr lang="en-US" altLang="zh-CN" dirty="0" err="1">
                <a:latin typeface="微软雅黑" panose="020B0503020204020204" pitchFamily="34" charset="-122"/>
                <a:ea typeface="微软雅黑" panose="020B0503020204020204" pitchFamily="34" charset="-122"/>
              </a:rPr>
              <a:t>br</a:t>
            </a:r>
            <a:r>
              <a:rPr lang="en-US" altLang="zh-CN" dirty="0">
                <a:latin typeface="微软雅黑" panose="020B0503020204020204" pitchFamily="34" charset="-122"/>
                <a:ea typeface="微软雅黑" panose="020B0503020204020204" pitchFamily="34" charset="-122"/>
              </a:rPr>
              <a:t> /&gt;</a:t>
            </a:r>
            <a:r>
              <a:rPr lang="zh-CN" altLang="en-US" dirty="0">
                <a:latin typeface="微软雅黑" panose="020B0503020204020204" pitchFamily="34" charset="-122"/>
                <a:ea typeface="微软雅黑" panose="020B0503020204020204" pitchFamily="34" charset="-122"/>
              </a:rPr>
              <a:t>性别：</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name="</a:t>
            </a:r>
            <a:r>
              <a:rPr lang="en-US" altLang="zh-CN" dirty="0">
                <a:solidFill>
                  <a:srgbClr val="0000FF"/>
                </a:solidFill>
                <a:latin typeface="微软雅黑" panose="020B0503020204020204" pitchFamily="34" charset="-122"/>
                <a:ea typeface="微软雅黑" panose="020B0503020204020204" pitchFamily="34" charset="-122"/>
              </a:rPr>
              <a:t>gen</a:t>
            </a:r>
            <a:r>
              <a:rPr lang="en-US" altLang="zh-CN" dirty="0">
                <a:latin typeface="微软雅黑" panose="020B0503020204020204" pitchFamily="34" charset="-122"/>
                <a:ea typeface="微软雅黑" panose="020B0503020204020204" pitchFamily="34" charset="-122"/>
              </a:rPr>
              <a:t>" type="</a:t>
            </a:r>
            <a:r>
              <a:rPr lang="en-US" altLang="zh-CN" dirty="0">
                <a:solidFill>
                  <a:srgbClr val="0000FF"/>
                </a:solidFill>
                <a:latin typeface="微软雅黑" panose="020B0503020204020204" pitchFamily="34" charset="-122"/>
                <a:ea typeface="微软雅黑" panose="020B0503020204020204" pitchFamily="34" charset="-122"/>
              </a:rPr>
              <a:t>radio</a:t>
            </a:r>
            <a:r>
              <a:rPr lang="en-US" altLang="zh-CN" dirty="0">
                <a:latin typeface="微软雅黑" panose="020B0503020204020204" pitchFamily="34" charset="-122"/>
                <a:ea typeface="微软雅黑" panose="020B0503020204020204" pitchFamily="34" charset="-122"/>
              </a:rPr>
              <a:t>" value="</a:t>
            </a:r>
            <a:r>
              <a:rPr lang="zh-CN" altLang="en-US" dirty="0">
                <a:solidFill>
                  <a:srgbClr val="0000FF"/>
                </a:solidFill>
                <a:latin typeface="微软雅黑" panose="020B0503020204020204" pitchFamily="34" charset="-122"/>
                <a:ea typeface="微软雅黑" panose="020B0503020204020204" pitchFamily="34" charset="-122"/>
              </a:rPr>
              <a:t>男</a:t>
            </a:r>
            <a:r>
              <a:rPr lang="en-US" altLang="zh-CN" dirty="0">
                <a:latin typeface="微软雅黑" panose="020B0503020204020204" pitchFamily="34" charset="-122"/>
                <a:ea typeface="微软雅黑" panose="020B0503020204020204" pitchFamily="34" charset="-122"/>
              </a:rPr>
              <a:t>" checked="</a:t>
            </a:r>
            <a:r>
              <a:rPr lang="en-US" altLang="zh-CN" dirty="0">
                <a:solidFill>
                  <a:srgbClr val="0000FF"/>
                </a:solidFill>
                <a:latin typeface="微软雅黑" panose="020B0503020204020204" pitchFamily="34" charset="-122"/>
                <a:ea typeface="微软雅黑" panose="020B0503020204020204" pitchFamily="34" charset="-122"/>
              </a:rPr>
              <a:t>checked</a:t>
            </a:r>
            <a:r>
              <a:rPr lang="en-US" altLang="zh-CN" dirty="0">
                <a:latin typeface="微软雅黑" panose="020B0503020204020204" pitchFamily="34" charset="-122"/>
                <a:ea typeface="微软雅黑" panose="020B0503020204020204" pitchFamily="34" charset="-122"/>
              </a:rPr>
              <a:t>"&gt;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&lt;input name="</a:t>
            </a:r>
            <a:r>
              <a:rPr lang="en-US" altLang="zh-CN" dirty="0">
                <a:solidFill>
                  <a:srgbClr val="0000FF"/>
                </a:solidFill>
                <a:latin typeface="微软雅黑" panose="020B0503020204020204" pitchFamily="34" charset="-122"/>
                <a:ea typeface="微软雅黑" panose="020B0503020204020204" pitchFamily="34" charset="-122"/>
              </a:rPr>
              <a:t>gen</a:t>
            </a:r>
            <a:r>
              <a:rPr lang="en-US" altLang="zh-CN" dirty="0">
                <a:latin typeface="微软雅黑" panose="020B0503020204020204" pitchFamily="34" charset="-122"/>
                <a:ea typeface="微软雅黑" panose="020B0503020204020204" pitchFamily="34" charset="-122"/>
              </a:rPr>
              <a:t>" type="</a:t>
            </a:r>
            <a:r>
              <a:rPr lang="en-US" altLang="zh-CN" dirty="0">
                <a:solidFill>
                  <a:srgbClr val="0000FF"/>
                </a:solidFill>
                <a:latin typeface="微软雅黑" panose="020B0503020204020204" pitchFamily="34" charset="-122"/>
                <a:ea typeface="微软雅黑" panose="020B0503020204020204" pitchFamily="34" charset="-122"/>
              </a:rPr>
              <a:t>radio</a:t>
            </a:r>
            <a:r>
              <a:rPr lang="en-US" altLang="zh-CN" dirty="0">
                <a:latin typeface="微软雅黑" panose="020B0503020204020204" pitchFamily="34" charset="-122"/>
                <a:ea typeface="微软雅黑" panose="020B0503020204020204" pitchFamily="34" charset="-122"/>
              </a:rPr>
              <a:t>" value="</a:t>
            </a:r>
            <a:r>
              <a:rPr lang="zh-CN" altLang="en-US" dirty="0">
                <a:solidFill>
                  <a:srgbClr val="0000FF"/>
                </a:solidFill>
                <a:latin typeface="微软雅黑" panose="020B0503020204020204" pitchFamily="34" charset="-122"/>
                <a:ea typeface="微软雅黑" panose="020B0503020204020204" pitchFamily="34" charset="-122"/>
              </a:rPr>
              <a:t>女</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&gt;</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910" y="5049464"/>
            <a:ext cx="3492500" cy="6508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7" name="AutoShape 10"/>
          <p:cNvSpPr>
            <a:spLocks noChangeArrowheads="1"/>
          </p:cNvSpPr>
          <p:nvPr/>
        </p:nvSpPr>
        <p:spPr bwMode="auto">
          <a:xfrm>
            <a:off x="4456860" y="4905001"/>
            <a:ext cx="1836737" cy="1150938"/>
          </a:xfrm>
          <a:prstGeom prst="wedgeRoundRectCallout">
            <a:avLst>
              <a:gd name="adj1" fmla="val 90190"/>
              <a:gd name="adj2" fmla="val -2462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特点：单选</a:t>
            </a:r>
            <a:endParaRPr lang="en-US" altLang="zh-CN" dirty="0">
              <a:latin typeface="微软雅黑" panose="020B0503020204020204" pitchFamily="34" charset="-122"/>
              <a:ea typeface="微软雅黑" panose="020B0503020204020204" pitchFamily="34" charset="-122"/>
            </a:endParaRPr>
          </a:p>
        </p:txBody>
      </p:sp>
      <p:sp>
        <p:nvSpPr>
          <p:cNvPr id="8" name="AutoShape 11"/>
          <p:cNvSpPr>
            <a:spLocks noChangeArrowheads="1"/>
          </p:cNvSpPr>
          <p:nvPr/>
        </p:nvSpPr>
        <p:spPr bwMode="auto">
          <a:xfrm>
            <a:off x="5322047" y="2312614"/>
            <a:ext cx="2233613" cy="1150937"/>
          </a:xfrm>
          <a:prstGeom prst="wedgeRoundRectCallout">
            <a:avLst>
              <a:gd name="adj1" fmla="val -77079"/>
              <a:gd name="adj2" fmla="val 54829"/>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名字</a:t>
            </a:r>
            <a:r>
              <a:rPr lang="en-US" altLang="zh-CN" dirty="0">
                <a:latin typeface="微软雅黑" panose="020B0503020204020204" pitchFamily="34" charset="-122"/>
                <a:ea typeface="微软雅黑" panose="020B0503020204020204" pitchFamily="34" charset="-122"/>
              </a:rPr>
              <a:t>name</a:t>
            </a:r>
            <a:r>
              <a:rPr lang="zh-CN" altLang="en-US" dirty="0">
                <a:latin typeface="微软雅黑" panose="020B0503020204020204" pitchFamily="34" charset="-122"/>
                <a:ea typeface="微软雅黑" panose="020B0503020204020204" pitchFamily="34" charset="-122"/>
              </a:rPr>
              <a:t>相同表明属于同一组</a:t>
            </a:r>
          </a:p>
        </p:txBody>
      </p:sp>
      <p:grpSp>
        <p:nvGrpSpPr>
          <p:cNvPr id="9" name="Group 13"/>
          <p:cNvGrpSpPr>
            <a:grpSpLocks/>
          </p:cNvGrpSpPr>
          <p:nvPr/>
        </p:nvGrpSpPr>
        <p:grpSpPr bwMode="auto">
          <a:xfrm>
            <a:off x="4169522" y="6273426"/>
            <a:ext cx="4322763" cy="463550"/>
            <a:chOff x="1745" y="3793"/>
            <a:chExt cx="2723" cy="292"/>
          </a:xfrm>
        </p:grpSpPr>
        <p:sp>
          <p:nvSpPr>
            <p:cNvPr id="10" name="AutoShape 14"/>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1" name="Picture 15"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2" name="Text Box 16"/>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：单选按钮应用</a:t>
              </a:r>
            </a:p>
          </p:txBody>
        </p:sp>
      </p:grpSp>
      <p:pic>
        <p:nvPicPr>
          <p:cNvPr id="13" name="Picture 17"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398" y="1744171"/>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4397" y="2774576"/>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20"/>
          <p:cNvSpPr>
            <a:spLocks noChangeArrowheads="1"/>
          </p:cNvSpPr>
          <p:nvPr/>
        </p:nvSpPr>
        <p:spPr bwMode="auto">
          <a:xfrm>
            <a:off x="2635624" y="1770226"/>
            <a:ext cx="7632700" cy="777875"/>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  name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组名</a:t>
            </a: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type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3300"/>
                </a:solidFill>
                <a:latin typeface="微软雅黑" panose="020B0503020204020204" pitchFamily="34" charset="-122"/>
                <a:ea typeface="微软雅黑" panose="020B0503020204020204" pitchFamily="34" charset="-122"/>
              </a:rPr>
              <a:t>radio</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0000FF"/>
                </a:solidFill>
                <a:latin typeface="微软雅黑" panose="020B0503020204020204" pitchFamily="34" charset="-122"/>
                <a:ea typeface="微软雅黑" panose="020B0503020204020204" pitchFamily="34" charset="-122"/>
              </a:rPr>
              <a:t>  value</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 </a:t>
            </a:r>
          </a:p>
          <a:p>
            <a:pPr algn="l" eaLnBrk="1" hangingPunct="1"/>
            <a:r>
              <a:rPr lang="en-US" altLang="zh-CN" sz="2000" dirty="0">
                <a:solidFill>
                  <a:srgbClr val="0000FF"/>
                </a:solidFill>
                <a:latin typeface="微软雅黑" panose="020B0503020204020204" pitchFamily="34" charset="-122"/>
                <a:ea typeface="微软雅黑" panose="020B0503020204020204" pitchFamily="34" charset="-122"/>
              </a:rPr>
              <a:t>             checked</a:t>
            </a:r>
            <a:r>
              <a:rPr lang="en-US" altLang="zh-CN" sz="2000" dirty="0">
                <a:latin typeface="微软雅黑" panose="020B0503020204020204" pitchFamily="34" charset="-122"/>
                <a:ea typeface="微软雅黑" panose="020B0503020204020204" pitchFamily="34" charset="-122"/>
              </a:rPr>
              <a:t>= " … "</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&gt;</a:t>
            </a:r>
          </a:p>
        </p:txBody>
      </p:sp>
      <p:sp>
        <p:nvSpPr>
          <p:cNvPr id="17" name="文本框 16"/>
          <p:cNvSpPr txBox="1"/>
          <p:nvPr/>
        </p:nvSpPr>
        <p:spPr>
          <a:xfrm>
            <a:off x="186802" y="1237800"/>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单选按钮</a:t>
            </a:r>
          </a:p>
        </p:txBody>
      </p:sp>
    </p:spTree>
    <p:extLst>
      <p:ext uri="{BB962C8B-B14F-4D97-AF65-F5344CB8AC3E}">
        <p14:creationId xmlns:p14="http://schemas.microsoft.com/office/powerpoint/2010/main" val="289356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8-5</a:t>
            </a:r>
            <a:endParaRPr lang="zh-CN" altLang="en-US" dirty="0"/>
          </a:p>
        </p:txBody>
      </p:sp>
      <p:sp>
        <p:nvSpPr>
          <p:cNvPr id="5" name="AutoShape 3"/>
          <p:cNvSpPr>
            <a:spLocks noChangeArrowheads="1"/>
          </p:cNvSpPr>
          <p:nvPr/>
        </p:nvSpPr>
        <p:spPr bwMode="auto">
          <a:xfrm>
            <a:off x="2590566" y="2677334"/>
            <a:ext cx="7872412" cy="2982944"/>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en-US" altLang="zh-CN" dirty="0">
                <a:latin typeface="微软雅黑" panose="020B0503020204020204" pitchFamily="34" charset="-122"/>
                <a:ea typeface="微软雅黑" panose="020B0503020204020204" pitchFamily="34" charset="-122"/>
              </a:rPr>
              <a:t>……</a:t>
            </a:r>
            <a:endParaRPr lang="fr-FR" altLang="zh-CN" dirty="0">
              <a:latin typeface="微软雅黑" panose="020B0503020204020204" pitchFamily="34" charset="-122"/>
              <a:ea typeface="微软雅黑" panose="020B0503020204020204" pitchFamily="34" charset="-122"/>
            </a:endParaRPr>
          </a:p>
          <a:p>
            <a:pPr algn="just" eaLnBrk="1" hangingPunct="1">
              <a:spcBef>
                <a:spcPct val="20000"/>
              </a:spcBef>
            </a:pPr>
            <a:r>
              <a:rPr lang="zh-CN" altLang="en-US" dirty="0">
                <a:latin typeface="微软雅黑" panose="020B0503020204020204" pitchFamily="34" charset="-122"/>
                <a:ea typeface="微软雅黑" panose="020B0503020204020204" pitchFamily="34" charset="-122"/>
              </a:rPr>
              <a:t>爱好：</a:t>
            </a:r>
          </a:p>
          <a:p>
            <a:pPr algn="just" eaLnBrk="1" hangingPunct="1">
              <a:spcBef>
                <a:spcPct val="20000"/>
              </a:spcBef>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checkbox</a:t>
            </a:r>
            <a:r>
              <a:rPr lang="en-US" altLang="zh-CN" dirty="0">
                <a:latin typeface="微软雅黑" panose="020B0503020204020204" pitchFamily="34" charset="-122"/>
                <a:ea typeface="微软雅黑" panose="020B0503020204020204" pitchFamily="34" charset="-122"/>
              </a:rPr>
              <a:t>" name="hobby" value="sports" /&gt;</a:t>
            </a:r>
          </a:p>
          <a:p>
            <a:pPr algn="just" eaLnBrk="1" hangingPunct="1">
              <a:spcBef>
                <a:spcPct val="20000"/>
              </a:spcBef>
            </a:pPr>
            <a:r>
              <a:rPr lang="zh-CN" altLang="en-US" dirty="0">
                <a:latin typeface="微软雅黑" panose="020B0503020204020204" pitchFamily="34" charset="-122"/>
                <a:ea typeface="微软雅黑" panose="020B0503020204020204" pitchFamily="34" charset="-122"/>
              </a:rPr>
              <a:t>     运动</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&lt;input type="checkbox" name="hobby" value="talk"</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checked</a:t>
            </a:r>
            <a:r>
              <a:rPr lang="en-US" altLang="zh-CN" dirty="0">
                <a:latin typeface="微软雅黑" panose="020B0503020204020204" pitchFamily="34" charset="-122"/>
                <a:ea typeface="微软雅黑" panose="020B0503020204020204" pitchFamily="34" charset="-122"/>
              </a:rPr>
              <a:t>=</a:t>
            </a:r>
            <a:r>
              <a:rPr lang="en-US" altLang="zh-CN" dirty="0">
                <a:solidFill>
                  <a:srgbClr val="0000FF"/>
                </a:solidFill>
                <a:latin typeface="微软雅黑" panose="020B0503020204020204" pitchFamily="34" charset="-122"/>
                <a:ea typeface="微软雅黑" panose="020B0503020204020204" pitchFamily="34" charset="-122"/>
              </a:rPr>
              <a:t>"checked</a:t>
            </a:r>
            <a:r>
              <a:rPr lang="en-US" altLang="zh-CN" dirty="0">
                <a:latin typeface="微软雅黑" panose="020B0503020204020204" pitchFamily="34" charset="-122"/>
                <a:ea typeface="微软雅黑" panose="020B0503020204020204" pitchFamily="34" charset="-122"/>
              </a:rPr>
              <a:t>" /&gt;</a:t>
            </a:r>
            <a:r>
              <a:rPr lang="zh-CN" altLang="en-US" dirty="0">
                <a:latin typeface="微软雅黑" panose="020B0503020204020204" pitchFamily="34" charset="-122"/>
                <a:ea typeface="微软雅黑" panose="020B0503020204020204" pitchFamily="34" charset="-122"/>
              </a:rPr>
              <a:t>聊天</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nbsp</a:t>
            </a:r>
            <a:r>
              <a:rPr lang="en-US"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&lt;input type="checkbox" name="hobby" value="play" /&gt; </a:t>
            </a:r>
            <a:r>
              <a:rPr lang="zh-CN" altLang="en-US" dirty="0">
                <a:latin typeface="微软雅黑" panose="020B0503020204020204" pitchFamily="34" charset="-122"/>
                <a:ea typeface="微软雅黑" panose="020B0503020204020204" pitchFamily="34" charset="-122"/>
              </a:rPr>
              <a:t>玩游戏</a:t>
            </a: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535" y="5776912"/>
            <a:ext cx="4067175" cy="45878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7" name="AutoShape 8"/>
          <p:cNvSpPr>
            <a:spLocks noChangeArrowheads="1"/>
          </p:cNvSpPr>
          <p:nvPr/>
        </p:nvSpPr>
        <p:spPr bwMode="auto">
          <a:xfrm>
            <a:off x="2926323" y="5345112"/>
            <a:ext cx="1836737" cy="890588"/>
          </a:xfrm>
          <a:prstGeom prst="wedgeRoundRectCallout">
            <a:avLst>
              <a:gd name="adj1" fmla="val 114824"/>
              <a:gd name="adj2" fmla="val 696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特点：多选</a:t>
            </a:r>
            <a:endParaRPr lang="en-US" altLang="zh-CN" dirty="0">
              <a:latin typeface="微软雅黑" panose="020B0503020204020204" pitchFamily="34" charset="-122"/>
              <a:ea typeface="微软雅黑" panose="020B0503020204020204" pitchFamily="34" charset="-122"/>
            </a:endParaRPr>
          </a:p>
        </p:txBody>
      </p:sp>
      <p:grpSp>
        <p:nvGrpSpPr>
          <p:cNvPr id="8" name="Group 9"/>
          <p:cNvGrpSpPr>
            <a:grpSpLocks/>
          </p:cNvGrpSpPr>
          <p:nvPr/>
        </p:nvGrpSpPr>
        <p:grpSpPr bwMode="auto">
          <a:xfrm>
            <a:off x="4223310" y="6394450"/>
            <a:ext cx="4322763" cy="463550"/>
            <a:chOff x="1745" y="3793"/>
            <a:chExt cx="2723" cy="292"/>
          </a:xfrm>
        </p:grpSpPr>
        <p:sp>
          <p:nvSpPr>
            <p:cNvPr id="9" name="AutoShape 10"/>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0" name="Picture 11"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1" name="Text Box 12"/>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：复选框应用</a:t>
              </a:r>
            </a:p>
          </p:txBody>
        </p:sp>
      </p:grpSp>
      <p:pic>
        <p:nvPicPr>
          <p:cNvPr id="12" name="Picture 13"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170" y="1607326"/>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170" y="2870810"/>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5"/>
          <p:cNvSpPr>
            <a:spLocks noChangeArrowheads="1"/>
          </p:cNvSpPr>
          <p:nvPr/>
        </p:nvSpPr>
        <p:spPr bwMode="auto">
          <a:xfrm>
            <a:off x="2590566" y="1668910"/>
            <a:ext cx="7632700" cy="777875"/>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  type</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checkbox</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name</a:t>
            </a:r>
            <a:r>
              <a:rPr lang="en-US" altLang="zh-CN" sz="2000" dirty="0">
                <a:latin typeface="微软雅黑" panose="020B0503020204020204" pitchFamily="34" charset="-122"/>
                <a:ea typeface="微软雅黑" panose="020B0503020204020204" pitchFamily="34" charset="-122"/>
              </a:rPr>
              <a:t>= " … "  </a:t>
            </a:r>
            <a:r>
              <a:rPr lang="en-US" altLang="zh-CN" sz="2000" dirty="0">
                <a:solidFill>
                  <a:srgbClr val="0000FF"/>
                </a:solidFill>
                <a:latin typeface="微软雅黑" panose="020B0503020204020204" pitchFamily="34" charset="-122"/>
                <a:ea typeface="微软雅黑" panose="020B0503020204020204" pitchFamily="34" charset="-122"/>
              </a:rPr>
              <a:t>value</a:t>
            </a:r>
            <a:r>
              <a:rPr lang="en-US" altLang="zh-CN" sz="2000" dirty="0">
                <a:latin typeface="微软雅黑" panose="020B0503020204020204" pitchFamily="34" charset="-122"/>
                <a:ea typeface="微软雅黑" panose="020B0503020204020204" pitchFamily="34" charset="-122"/>
              </a:rPr>
              <a:t>= " … "    </a:t>
            </a:r>
          </a:p>
          <a:p>
            <a:pPr algn="l" eaLnBrk="1" hangingPunct="1"/>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checked</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 "</a:t>
            </a: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&gt;</a:t>
            </a:r>
          </a:p>
        </p:txBody>
      </p:sp>
      <p:sp>
        <p:nvSpPr>
          <p:cNvPr id="15" name="文本框 14"/>
          <p:cNvSpPr txBox="1"/>
          <p:nvPr/>
        </p:nvSpPr>
        <p:spPr>
          <a:xfrm>
            <a:off x="232652" y="1198417"/>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复选框</a:t>
            </a:r>
          </a:p>
        </p:txBody>
      </p:sp>
    </p:spTree>
    <p:extLst>
      <p:ext uri="{BB962C8B-B14F-4D97-AF65-F5344CB8AC3E}">
        <p14:creationId xmlns:p14="http://schemas.microsoft.com/office/powerpoint/2010/main" val="229885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5"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8-6</a:t>
            </a:r>
            <a:endParaRPr lang="zh-CN" altLang="en-US" dirty="0"/>
          </a:p>
        </p:txBody>
      </p:sp>
      <p:sp>
        <p:nvSpPr>
          <p:cNvPr id="6" name="AutoShape 3"/>
          <p:cNvSpPr>
            <a:spLocks noChangeArrowheads="1"/>
          </p:cNvSpPr>
          <p:nvPr/>
        </p:nvSpPr>
        <p:spPr bwMode="auto">
          <a:xfrm>
            <a:off x="2266671" y="2508250"/>
            <a:ext cx="7675562" cy="1870075"/>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&lt;p&gt;&lt;input type="</a:t>
            </a:r>
            <a:r>
              <a:rPr lang="en-US" altLang="zh-CN" dirty="0">
                <a:solidFill>
                  <a:srgbClr val="0000FF"/>
                </a:solidFill>
                <a:latin typeface="微软雅黑" panose="020B0503020204020204" pitchFamily="34" charset="-122"/>
                <a:ea typeface="微软雅黑" panose="020B0503020204020204" pitchFamily="34" charset="-122"/>
              </a:rPr>
              <a:t>file</a:t>
            </a:r>
            <a:r>
              <a:rPr lang="en-US" altLang="zh-CN" dirty="0">
                <a:latin typeface="微软雅黑" panose="020B0503020204020204" pitchFamily="34" charset="-122"/>
                <a:ea typeface="微软雅黑" panose="020B0503020204020204" pitchFamily="34" charset="-122"/>
              </a:rPr>
              <a:t>" name="files" /&gt;&lt;</a:t>
            </a:r>
            <a:r>
              <a:rPr lang="en-US" altLang="zh-CN" dirty="0" err="1">
                <a:latin typeface="微软雅黑" panose="020B0503020204020204" pitchFamily="34" charset="-122"/>
                <a:ea typeface="微软雅黑" panose="020B0503020204020204" pitchFamily="34" charset="-122"/>
              </a:rPr>
              <a:t>br</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&lt;input type="submit" name="upload" value="</a:t>
            </a:r>
            <a:r>
              <a:rPr lang="zh-CN" altLang="en-US" dirty="0">
                <a:latin typeface="微软雅黑" panose="020B0503020204020204" pitchFamily="34" charset="-122"/>
                <a:ea typeface="微软雅黑" panose="020B0503020204020204" pitchFamily="34" charset="-122"/>
              </a:rPr>
              <a:t>上传</a:t>
            </a:r>
            <a:r>
              <a:rPr lang="en-US" altLang="zh-CN" dirty="0">
                <a:latin typeface="微软雅黑" panose="020B0503020204020204" pitchFamily="34" charset="-122"/>
                <a:ea typeface="微软雅黑" panose="020B0503020204020204" pitchFamily="34" charset="-122"/>
              </a:rPr>
              <a:t>" /&gt;&lt;/p&gt;</a:t>
            </a:r>
          </a:p>
          <a:p>
            <a:pPr algn="just" eaLnBrk="1" hangingPunct="1">
              <a:spcBef>
                <a:spcPct val="20000"/>
              </a:spcBef>
            </a:pPr>
            <a:endParaRPr lang="en-US" altLang="zh-CN" dirty="0">
              <a:latin typeface="微软雅黑" panose="020B0503020204020204" pitchFamily="34" charset="-122"/>
              <a:ea typeface="微软雅黑" panose="020B0503020204020204" pitchFamily="34" charset="-122"/>
            </a:endParaRPr>
          </a:p>
          <a:p>
            <a:pPr algn="l"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421" y="4673600"/>
            <a:ext cx="4105275" cy="9271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8" name="AutoShape 8"/>
          <p:cNvSpPr>
            <a:spLocks noChangeArrowheads="1"/>
          </p:cNvSpPr>
          <p:nvPr/>
        </p:nvSpPr>
        <p:spPr bwMode="auto">
          <a:xfrm>
            <a:off x="1547533" y="4602163"/>
            <a:ext cx="3168650" cy="1150937"/>
          </a:xfrm>
          <a:prstGeom prst="wedgeRoundRectCallout">
            <a:avLst>
              <a:gd name="adj1" fmla="val 94440"/>
              <a:gd name="adj2" fmla="val -2738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显示上传文件的地址</a:t>
            </a:r>
          </a:p>
        </p:txBody>
      </p:sp>
      <p:grpSp>
        <p:nvGrpSpPr>
          <p:cNvPr id="9" name="Group 9"/>
          <p:cNvGrpSpPr>
            <a:grpSpLocks/>
          </p:cNvGrpSpPr>
          <p:nvPr/>
        </p:nvGrpSpPr>
        <p:grpSpPr bwMode="auto">
          <a:xfrm>
            <a:off x="3779558" y="6394450"/>
            <a:ext cx="4322763" cy="463550"/>
            <a:chOff x="1745" y="3793"/>
            <a:chExt cx="2723" cy="292"/>
          </a:xfrm>
        </p:grpSpPr>
        <p:sp>
          <p:nvSpPr>
            <p:cNvPr id="10" name="AutoShape 10"/>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1" name="Picture 11"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2" name="Text Box 12"/>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：文件域应用</a:t>
              </a:r>
            </a:p>
          </p:txBody>
        </p:sp>
      </p:grpSp>
      <p:pic>
        <p:nvPicPr>
          <p:cNvPr id="13" name="Picture 13"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698" y="1685131"/>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19" y="2764175"/>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15"/>
          <p:cNvSpPr>
            <a:spLocks noChangeArrowheads="1"/>
          </p:cNvSpPr>
          <p:nvPr/>
        </p:nvSpPr>
        <p:spPr bwMode="auto">
          <a:xfrm>
            <a:off x="2373033" y="1809750"/>
            <a:ext cx="7599363" cy="439738"/>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000" dirty="0">
                <a:latin typeface="微软雅黑" panose="020B0503020204020204" pitchFamily="34" charset="-122"/>
                <a:ea typeface="微软雅黑" panose="020B0503020204020204" pitchFamily="34" charset="-122"/>
              </a:rPr>
              <a:t>&lt;</a:t>
            </a:r>
            <a:r>
              <a:rPr lang="en-US" altLang="zh-CN" sz="2000" dirty="0">
                <a:solidFill>
                  <a:srgbClr val="0000FF"/>
                </a:solidFill>
                <a:latin typeface="微软雅黑" panose="020B0503020204020204" pitchFamily="34" charset="-122"/>
                <a:ea typeface="微软雅黑" panose="020B0503020204020204" pitchFamily="34" charset="-122"/>
              </a:rPr>
              <a:t>input  type</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file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name</a:t>
            </a:r>
            <a:r>
              <a:rPr lang="en-US" altLang="zh-CN" sz="2000" dirty="0">
                <a:latin typeface="微软雅黑" panose="020B0503020204020204" pitchFamily="34" charset="-122"/>
                <a:ea typeface="微软雅黑" panose="020B0503020204020204" pitchFamily="34" charset="-122"/>
              </a:rPr>
              <a:t>= " … "    </a:t>
            </a:r>
            <a:r>
              <a:rPr lang="en-US" altLang="zh-CN" sz="2000" dirty="0">
                <a:solidFill>
                  <a:srgbClr val="0000FF"/>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&gt;</a:t>
            </a:r>
          </a:p>
        </p:txBody>
      </p:sp>
      <p:sp>
        <p:nvSpPr>
          <p:cNvPr id="17" name="文本框 16"/>
          <p:cNvSpPr txBox="1"/>
          <p:nvPr/>
        </p:nvSpPr>
        <p:spPr>
          <a:xfrm>
            <a:off x="149692" y="1245830"/>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文件域</a:t>
            </a:r>
          </a:p>
        </p:txBody>
      </p:sp>
    </p:spTree>
    <p:extLst>
      <p:ext uri="{BB962C8B-B14F-4D97-AF65-F5344CB8AC3E}">
        <p14:creationId xmlns:p14="http://schemas.microsoft.com/office/powerpoint/2010/main" val="5964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5"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graphicFrame>
        <p:nvGraphicFramePr>
          <p:cNvPr id="5" name="Group 213"/>
          <p:cNvGraphicFramePr>
            <a:graphicFrameLocks/>
          </p:cNvGraphicFramePr>
          <p:nvPr>
            <p:extLst>
              <p:ext uri="{D42A27DB-BD31-4B8C-83A1-F6EECF244321}">
                <p14:modId xmlns:p14="http://schemas.microsoft.com/office/powerpoint/2010/main" val="2790807030"/>
              </p:ext>
            </p:extLst>
          </p:nvPr>
        </p:nvGraphicFramePr>
        <p:xfrm>
          <a:off x="1366854" y="1818996"/>
          <a:ext cx="9001125" cy="4821236"/>
        </p:xfrm>
        <a:graphic>
          <a:graphicData uri="http://schemas.openxmlformats.org/drawingml/2006/table">
            <a:tbl>
              <a:tblPr/>
              <a:tblGrid>
                <a:gridCol w="1296988">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6046787">
                  <a:extLst>
                    <a:ext uri="{9D8B030D-6E8A-4147-A177-3AD203B41FA5}">
                      <a16:colId xmlns:a16="http://schemas.microsoft.com/office/drawing/2014/main" val="20002"/>
                    </a:ext>
                  </a:extLst>
                </a:gridCol>
              </a:tblGrid>
              <a:tr h="43182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dirty="0">
                          <a:ln>
                            <a:noFill/>
                          </a:ln>
                          <a:solidFill>
                            <a:schemeClr val="bg1"/>
                          </a:solidFill>
                          <a:effectLst/>
                          <a:latin typeface="黑体" pitchFamily="2" charset="-122"/>
                          <a:ea typeface="黑体" pitchFamily="2" charset="-122"/>
                        </a:rPr>
                        <a:t>type</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a:ln>
                            <a:noFill/>
                          </a:ln>
                          <a:solidFill>
                            <a:schemeClr val="bg1"/>
                          </a:solidFill>
                          <a:effectLst/>
                          <a:latin typeface="黑体" pitchFamily="2" charset="-122"/>
                          <a:ea typeface="黑体" pitchFamily="2" charset="-122"/>
                        </a:rPr>
                        <a:t>功能</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dirty="0">
                          <a:ln>
                            <a:noFill/>
                          </a:ln>
                          <a:solidFill>
                            <a:schemeClr val="bg1"/>
                          </a:solidFill>
                          <a:effectLst/>
                          <a:latin typeface="黑体" pitchFamily="2" charset="-122"/>
                          <a:ea typeface="黑体" pitchFamily="2" charset="-122"/>
                        </a:rPr>
                        <a:t>例子</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1">
                      <a:blip r:embed="rId2"/>
                      <a:srcRect/>
                      <a:stretch>
                        <a:fillRect/>
                      </a:stretch>
                    </a:blipFill>
                  </a:tcPr>
                </a:tc>
                <a:extLst>
                  <a:ext uri="{0D108BD9-81ED-4DB2-BD59-A6C34878D82A}">
                    <a16:rowId xmlns:a16="http://schemas.microsoft.com/office/drawing/2014/main" val="10000"/>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text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黑体" pitchFamily="2" charset="-122"/>
                        </a:rPr>
                        <a:t>单行文本输入</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text</a:t>
                      </a:r>
                      <a:r>
                        <a:rPr kumimoji="0" lang="en-US" altLang="zh-CN" sz="1800" b="1" i="0" u="none" strike="noStrike" cap="none" normalizeH="0" baseline="0">
                          <a:ln>
                            <a:noFill/>
                          </a:ln>
                          <a:solidFill>
                            <a:schemeClr val="tx1"/>
                          </a:solidFill>
                          <a:effectLst/>
                          <a:latin typeface="Arial" charset="0"/>
                          <a:ea typeface="黑体" pitchFamily="2" charset="-122"/>
                        </a:rPr>
                        <a:t>" name="username"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password</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黑体" pitchFamily="2" charset="-122"/>
                        </a:rPr>
                        <a:t>密码</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password</a:t>
                      </a:r>
                      <a:r>
                        <a:rPr kumimoji="0" lang="en-US" altLang="zh-CN" sz="1800" b="1" i="0" u="none" strike="noStrike" cap="none" normalizeH="0" baseline="0">
                          <a:ln>
                            <a:noFill/>
                          </a:ln>
                          <a:solidFill>
                            <a:schemeClr val="tx1"/>
                          </a:solidFill>
                          <a:effectLst/>
                          <a:latin typeface="Arial" charset="0"/>
                          <a:ea typeface="黑体" pitchFamily="2" charset="-122"/>
                        </a:rPr>
                        <a:t>" name="password"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radio</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黑体" pitchFamily="2" charset="-122"/>
                        </a:rPr>
                        <a:t>单选</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radio</a:t>
                      </a:r>
                      <a:r>
                        <a:rPr kumimoji="0" lang="en-US" altLang="zh-CN" sz="1800" b="1" i="0" u="none" strike="noStrike" cap="none" normalizeH="0" baseline="0">
                          <a:ln>
                            <a:noFill/>
                          </a:ln>
                          <a:solidFill>
                            <a:schemeClr val="tx1"/>
                          </a:solidFill>
                          <a:effectLst/>
                          <a:latin typeface="Arial" charset="0"/>
                          <a:ea typeface="黑体" pitchFamily="2" charset="-122"/>
                        </a:rPr>
                        <a:t>" name="sex" value="</a:t>
                      </a:r>
                      <a:r>
                        <a:rPr kumimoji="0" lang="zh-CN" altLang="en-US" sz="1800" b="1" i="0" u="none" strike="noStrike" cap="none" normalizeH="0" baseline="0">
                          <a:ln>
                            <a:noFill/>
                          </a:ln>
                          <a:solidFill>
                            <a:schemeClr val="tx1"/>
                          </a:solidFill>
                          <a:effectLst/>
                          <a:latin typeface="Arial" charset="0"/>
                          <a:ea typeface="黑体" pitchFamily="2" charset="-122"/>
                        </a:rPr>
                        <a:t>男</a:t>
                      </a:r>
                      <a:r>
                        <a:rPr kumimoji="0" lang="en-US" altLang="zh-CN" sz="1800" b="1" i="0" u="none" strike="noStrike" cap="none" normalizeH="0" baseline="0">
                          <a:ln>
                            <a:noFill/>
                          </a:ln>
                          <a:solidFill>
                            <a:schemeClr val="tx1"/>
                          </a:solidFill>
                          <a:effectLst/>
                          <a:latin typeface="Arial" charset="0"/>
                          <a:ea typeface="黑体" pitchFamily="2" charset="-122"/>
                        </a:rPr>
                        <a:t>" /&gt;</a:t>
                      </a:r>
                      <a:r>
                        <a:rPr kumimoji="0" lang="zh-CN" altLang="en-US" sz="1800" b="1" i="0" u="none" strike="noStrike" cap="none" normalizeH="0" baseline="0">
                          <a:ln>
                            <a:noFill/>
                          </a:ln>
                          <a:solidFill>
                            <a:schemeClr val="tx1"/>
                          </a:solidFill>
                          <a:effectLst/>
                          <a:latin typeface="Arial" charset="0"/>
                          <a:ea typeface="黑体" pitchFamily="2" charset="-122"/>
                        </a:rPr>
                        <a:t>男</a:t>
                      </a:r>
                      <a:endParaRPr kumimoji="0" lang="zh-CN" altLang="en-US" sz="1800" b="1" i="0" u="none" strike="noStrike" cap="none" normalizeH="0" baseline="0">
                        <a:ln>
                          <a:noFill/>
                        </a:ln>
                        <a:solidFill>
                          <a:schemeClr val="tx1"/>
                        </a:solidFill>
                        <a:effectLst/>
                        <a:latin typeface="Arial" charset="0"/>
                        <a:ea typeface="黑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radio</a:t>
                      </a:r>
                      <a:r>
                        <a:rPr kumimoji="0" lang="en-US" altLang="zh-CN" sz="1800" b="1" i="0" u="none" strike="noStrike" cap="none" normalizeH="0" baseline="0">
                          <a:ln>
                            <a:noFill/>
                          </a:ln>
                          <a:solidFill>
                            <a:schemeClr val="tx1"/>
                          </a:solidFill>
                          <a:effectLst/>
                          <a:latin typeface="Arial" charset="0"/>
                          <a:ea typeface="黑体" pitchFamily="2" charset="-122"/>
                        </a:rPr>
                        <a:t>" name="sex" value="</a:t>
                      </a:r>
                      <a:r>
                        <a:rPr kumimoji="0" lang="zh-CN" altLang="en-US" sz="1800" b="1" i="0" u="none" strike="noStrike" cap="none" normalizeH="0" baseline="0">
                          <a:ln>
                            <a:noFill/>
                          </a:ln>
                          <a:solidFill>
                            <a:schemeClr val="tx1"/>
                          </a:solidFill>
                          <a:effectLst/>
                          <a:latin typeface="Arial" charset="0"/>
                          <a:ea typeface="黑体" pitchFamily="2" charset="-122"/>
                        </a:rPr>
                        <a:t>女</a:t>
                      </a:r>
                      <a:r>
                        <a:rPr kumimoji="0" lang="en-US" altLang="zh-CN" sz="1800" b="1" i="0" u="none" strike="noStrike" cap="none" normalizeH="0" baseline="0">
                          <a:ln>
                            <a:noFill/>
                          </a:ln>
                          <a:solidFill>
                            <a:schemeClr val="tx1"/>
                          </a:solidFill>
                          <a:effectLst/>
                          <a:latin typeface="Arial" charset="0"/>
                          <a:ea typeface="黑体" pitchFamily="2" charset="-122"/>
                        </a:rPr>
                        <a:t>" /&gt;</a:t>
                      </a:r>
                      <a:r>
                        <a:rPr kumimoji="0" lang="zh-CN" altLang="en-US" sz="1800" b="1" i="0" u="none" strike="noStrike" cap="none" normalizeH="0" baseline="0">
                          <a:ln>
                            <a:noFill/>
                          </a:ln>
                          <a:solidFill>
                            <a:schemeClr val="tx1"/>
                          </a:solidFill>
                          <a:effectLst/>
                          <a:latin typeface="Arial" charset="0"/>
                          <a:ea typeface="黑体" pitchFamily="2" charset="-122"/>
                        </a:rPr>
                        <a:t>女</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87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checkbox</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黑体" pitchFamily="2" charset="-122"/>
                        </a:rPr>
                        <a:t>多选</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checkbox</a:t>
                      </a:r>
                      <a:r>
                        <a:rPr kumimoji="0" lang="en-US" altLang="zh-CN" sz="1800" b="1" i="0" u="none" strike="noStrike" cap="none" normalizeH="0" baseline="0">
                          <a:ln>
                            <a:noFill/>
                          </a:ln>
                          <a:solidFill>
                            <a:schemeClr val="tx1"/>
                          </a:solidFill>
                          <a:effectLst/>
                          <a:latin typeface="Arial" charset="0"/>
                          <a:ea typeface="黑体" pitchFamily="2" charset="-122"/>
                        </a:rPr>
                        <a:t>" name="hobby" value="</a:t>
                      </a:r>
                      <a:r>
                        <a:rPr kumimoji="0" lang="zh-CN" altLang="en-US" sz="1800" b="1" i="0" u="none" strike="noStrike" cap="none" normalizeH="0" baseline="0">
                          <a:ln>
                            <a:noFill/>
                          </a:ln>
                          <a:solidFill>
                            <a:schemeClr val="tx1"/>
                          </a:solidFill>
                          <a:effectLst/>
                          <a:latin typeface="Arial" charset="0"/>
                          <a:ea typeface="黑体" pitchFamily="2" charset="-122"/>
                        </a:rPr>
                        <a:t>书</a:t>
                      </a:r>
                      <a:r>
                        <a:rPr kumimoji="0" lang="en-US" altLang="zh-CN" sz="1800" b="1" i="0" u="none" strike="noStrike" cap="none" normalizeH="0" baseline="0">
                          <a:ln>
                            <a:noFill/>
                          </a:ln>
                          <a:solidFill>
                            <a:schemeClr val="tx1"/>
                          </a:solidFill>
                          <a:effectLst/>
                          <a:latin typeface="Arial" charset="0"/>
                          <a:ea typeface="黑体" pitchFamily="2" charset="-122"/>
                        </a:rPr>
                        <a:t>" /&gt;</a:t>
                      </a:r>
                      <a:r>
                        <a:rPr kumimoji="0" lang="zh-CN" altLang="en-US" sz="1800" b="1" i="0" u="none" strike="noStrike" cap="none" normalizeH="0" baseline="0">
                          <a:ln>
                            <a:noFill/>
                          </a:ln>
                          <a:solidFill>
                            <a:schemeClr val="tx1"/>
                          </a:solidFill>
                          <a:effectLst/>
                          <a:latin typeface="Arial" charset="0"/>
                          <a:ea typeface="黑体" pitchFamily="2" charset="-122"/>
                        </a:rPr>
                        <a:t>书</a:t>
                      </a:r>
                      <a:endParaRPr kumimoji="0" lang="zh-CN" altLang="en-US" sz="1800" b="1" i="0" u="none" strike="noStrike" cap="none" normalizeH="0" baseline="0">
                        <a:ln>
                          <a:noFill/>
                        </a:ln>
                        <a:solidFill>
                          <a:schemeClr val="tx1"/>
                        </a:solidFill>
                        <a:effectLst/>
                        <a:latin typeface="Arial" charset="0"/>
                        <a:ea typeface="黑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checkbox</a:t>
                      </a:r>
                      <a:r>
                        <a:rPr kumimoji="0" lang="en-US" altLang="zh-CN" sz="1800" b="1" i="0" u="none" strike="noStrike" cap="none" normalizeH="0" baseline="0">
                          <a:ln>
                            <a:noFill/>
                          </a:ln>
                          <a:solidFill>
                            <a:schemeClr val="tx1"/>
                          </a:solidFill>
                          <a:effectLst/>
                          <a:latin typeface="Arial" charset="0"/>
                          <a:ea typeface="黑体" pitchFamily="2" charset="-122"/>
                        </a:rPr>
                        <a:t>" name="hobby" value="</a:t>
                      </a:r>
                      <a:r>
                        <a:rPr kumimoji="0" lang="zh-CN" altLang="en-US" sz="1800" b="1" i="0" u="none" strike="noStrike" cap="none" normalizeH="0" baseline="0">
                          <a:ln>
                            <a:noFill/>
                          </a:ln>
                          <a:solidFill>
                            <a:schemeClr val="tx1"/>
                          </a:solidFill>
                          <a:effectLst/>
                          <a:latin typeface="Arial" charset="0"/>
                          <a:ea typeface="黑体" pitchFamily="2" charset="-122"/>
                        </a:rPr>
                        <a:t>画</a:t>
                      </a:r>
                      <a:r>
                        <a:rPr kumimoji="0" lang="en-US" altLang="zh-CN" sz="1800" b="1" i="0" u="none" strike="noStrike" cap="none" normalizeH="0" baseline="0">
                          <a:ln>
                            <a:noFill/>
                          </a:ln>
                          <a:solidFill>
                            <a:schemeClr val="tx1"/>
                          </a:solidFill>
                          <a:effectLst/>
                          <a:latin typeface="Arial" charset="0"/>
                          <a:ea typeface="黑体" pitchFamily="2" charset="-122"/>
                        </a:rPr>
                        <a:t>" /&gt;</a:t>
                      </a:r>
                      <a:r>
                        <a:rPr kumimoji="0" lang="zh-CN" altLang="en-US" sz="1800" b="1" i="0" u="none" strike="noStrike" cap="none" normalizeH="0" baseline="0">
                          <a:ln>
                            <a:noFill/>
                          </a:ln>
                          <a:solidFill>
                            <a:schemeClr val="tx1"/>
                          </a:solidFill>
                          <a:effectLst/>
                          <a:latin typeface="Arial" charset="0"/>
                          <a:ea typeface="黑体" pitchFamily="2" charset="-122"/>
                        </a:rPr>
                        <a:t>画</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reset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黑体" pitchFamily="2" charset="-122"/>
                        </a:rPr>
                        <a:t>重置表单数据</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reset</a:t>
                      </a:r>
                      <a:r>
                        <a:rPr kumimoji="0" lang="en-US" altLang="zh-CN" sz="1800" b="1" i="0" u="none" strike="noStrike" cap="none" normalizeH="0" baseline="0">
                          <a:ln>
                            <a:noFill/>
                          </a:ln>
                          <a:solidFill>
                            <a:schemeClr val="tx1"/>
                          </a:solidFill>
                          <a:effectLst/>
                          <a:latin typeface="Arial" charset="0"/>
                          <a:ea typeface="黑体" pitchFamily="2" charset="-122"/>
                        </a:rPr>
                        <a:t>" value="</a:t>
                      </a:r>
                      <a:r>
                        <a:rPr kumimoji="0" lang="zh-CN" altLang="en-US" sz="1800" b="1" i="0" u="none" strike="noStrike" cap="none" normalizeH="0" baseline="0">
                          <a:ln>
                            <a:noFill/>
                          </a:ln>
                          <a:solidFill>
                            <a:schemeClr val="tx1"/>
                          </a:solidFill>
                          <a:effectLst/>
                          <a:latin typeface="Arial" charset="0"/>
                          <a:ea typeface="黑体" pitchFamily="2" charset="-122"/>
                        </a:rPr>
                        <a:t>重置</a:t>
                      </a:r>
                      <a:r>
                        <a:rPr kumimoji="0" lang="en-US" altLang="zh-CN" sz="1800" b="1" i="0" u="none" strike="noStrike" cap="none" normalizeH="0" baseline="0">
                          <a:ln>
                            <a:noFill/>
                          </a:ln>
                          <a:solidFill>
                            <a:schemeClr val="tx1"/>
                          </a:solidFill>
                          <a:effectLst/>
                          <a:latin typeface="Arial" charset="0"/>
                          <a:ea typeface="黑体" pitchFamily="2" charset="-122"/>
                        </a:rPr>
                        <a: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file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黑体" pitchFamily="2" charset="-122"/>
                        </a:rPr>
                        <a:t>文件上传</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file</a:t>
                      </a:r>
                      <a:r>
                        <a:rPr kumimoji="0" lang="en-US" altLang="zh-CN" sz="1800" b="1" i="0" u="none" strike="noStrike" cap="none" normalizeH="0" baseline="0">
                          <a:ln>
                            <a:noFill/>
                          </a:ln>
                          <a:solidFill>
                            <a:schemeClr val="tx1"/>
                          </a:solidFill>
                          <a:effectLst/>
                          <a:latin typeface="Arial" charset="0"/>
                          <a:ea typeface="黑体" pitchFamily="2" charset="-122"/>
                        </a:rPr>
                        <a:t>" name="files"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submit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黑体" pitchFamily="2" charset="-122"/>
                        </a:rPr>
                        <a:t>提交表单数据</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&lt;input type="</a:t>
                      </a:r>
                      <a:r>
                        <a:rPr kumimoji="0" lang="en-US" altLang="zh-CN" sz="1800" b="1" i="0" u="none" strike="noStrike" cap="none" normalizeH="0" baseline="0">
                          <a:ln>
                            <a:noFill/>
                          </a:ln>
                          <a:solidFill>
                            <a:srgbClr val="0000CC"/>
                          </a:solidFill>
                          <a:effectLst/>
                          <a:latin typeface="Arial" charset="0"/>
                          <a:ea typeface="黑体" pitchFamily="2" charset="-122"/>
                        </a:rPr>
                        <a:t>submit</a:t>
                      </a:r>
                      <a:r>
                        <a:rPr kumimoji="0" lang="en-US" altLang="zh-CN" sz="1800" b="1" i="0" u="none" strike="noStrike" cap="none" normalizeH="0" baseline="0">
                          <a:ln>
                            <a:noFill/>
                          </a:ln>
                          <a:solidFill>
                            <a:schemeClr val="tx1"/>
                          </a:solidFill>
                          <a:effectLst/>
                          <a:latin typeface="Arial" charset="0"/>
                          <a:ea typeface="黑体" pitchFamily="2" charset="-122"/>
                        </a:rPr>
                        <a:t>" value="</a:t>
                      </a:r>
                      <a:r>
                        <a:rPr kumimoji="0" lang="zh-CN" altLang="en-US" sz="1800" b="1" i="0" u="none" strike="noStrike" cap="none" normalizeH="0" baseline="0">
                          <a:ln>
                            <a:noFill/>
                          </a:ln>
                          <a:solidFill>
                            <a:schemeClr val="tx1"/>
                          </a:solidFill>
                          <a:effectLst/>
                          <a:latin typeface="Arial" charset="0"/>
                          <a:ea typeface="黑体" pitchFamily="2" charset="-122"/>
                        </a:rPr>
                        <a:t>提交</a:t>
                      </a:r>
                      <a:r>
                        <a:rPr kumimoji="0" lang="en-US" altLang="zh-CN" sz="1800" b="1" i="0" u="none" strike="noStrike" cap="none" normalizeH="0" baseline="0">
                          <a:ln>
                            <a:noFill/>
                          </a:ln>
                          <a:solidFill>
                            <a:schemeClr val="tx1"/>
                          </a:solidFill>
                          <a:effectLst/>
                          <a:latin typeface="Arial" charset="0"/>
                          <a:ea typeface="黑体" pitchFamily="2" charset="-122"/>
                        </a:rPr>
                        <a: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image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黑体" pitchFamily="2" charset="-122"/>
                        </a:rPr>
                        <a:t>图形提交按钮</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黑体" pitchFamily="2" charset="-122"/>
                        </a:rPr>
                        <a:t>&lt;input type="</a:t>
                      </a:r>
                      <a:r>
                        <a:rPr kumimoji="0" lang="en-US" altLang="zh-CN" sz="1800" b="1" i="0" u="none" strike="noStrike" cap="none" normalizeH="0" baseline="0" dirty="0">
                          <a:ln>
                            <a:noFill/>
                          </a:ln>
                          <a:solidFill>
                            <a:srgbClr val="0000CC"/>
                          </a:solidFill>
                          <a:effectLst/>
                          <a:latin typeface="Arial" charset="0"/>
                          <a:ea typeface="黑体" pitchFamily="2" charset="-122"/>
                        </a:rPr>
                        <a:t>image</a:t>
                      </a:r>
                      <a:r>
                        <a:rPr kumimoji="0" lang="en-US" altLang="zh-CN" sz="1800" b="1" i="0" u="none" strike="noStrike" cap="none" normalizeH="0" baseline="0" dirty="0">
                          <a:ln>
                            <a:noFill/>
                          </a:ln>
                          <a:solidFill>
                            <a:schemeClr val="tx1"/>
                          </a:solidFill>
                          <a:effectLst/>
                          <a:latin typeface="Arial" charset="0"/>
                          <a:ea typeface="黑体" pitchFamily="2" charset="-122"/>
                        </a:rPr>
                        <a:t>" </a:t>
                      </a:r>
                      <a:r>
                        <a:rPr kumimoji="0" lang="en-US" altLang="zh-CN" sz="1800" b="1" i="0" u="none" strike="noStrike" cap="none" normalizeH="0" baseline="0" dirty="0" err="1">
                          <a:ln>
                            <a:noFill/>
                          </a:ln>
                          <a:solidFill>
                            <a:schemeClr val="tx1"/>
                          </a:solidFill>
                          <a:effectLst/>
                          <a:latin typeface="Arial" charset="0"/>
                          <a:ea typeface="黑体" pitchFamily="2" charset="-122"/>
                        </a:rPr>
                        <a:t>src</a:t>
                      </a:r>
                      <a:r>
                        <a:rPr kumimoji="0" lang="en-US" altLang="zh-CN" sz="1800" b="1" i="0" u="none" strike="noStrike" cap="none" normalizeH="0" baseline="0" dirty="0">
                          <a:ln>
                            <a:noFill/>
                          </a:ln>
                          <a:solidFill>
                            <a:schemeClr val="tx1"/>
                          </a:solidFill>
                          <a:effectLst/>
                          <a:latin typeface="Arial" charset="0"/>
                          <a:ea typeface="黑体" pitchFamily="2" charset="-122"/>
                        </a:rPr>
                        <a:t>="images/</a:t>
                      </a:r>
                      <a:r>
                        <a:rPr kumimoji="0" lang="en-US" altLang="zh-CN" sz="1800" b="1" i="0" u="none" strike="noStrike" cap="none" normalizeH="0" baseline="0" dirty="0" err="1">
                          <a:ln>
                            <a:noFill/>
                          </a:ln>
                          <a:solidFill>
                            <a:schemeClr val="tx1"/>
                          </a:solidFill>
                          <a:effectLst/>
                          <a:latin typeface="Arial" charset="0"/>
                          <a:ea typeface="黑体" pitchFamily="2" charset="-122"/>
                        </a:rPr>
                        <a:t>button.gif</a:t>
                      </a:r>
                      <a:r>
                        <a:rPr kumimoji="0" lang="en-US" altLang="zh-CN" sz="1800" b="1" i="0" u="none" strike="noStrike" cap="none" normalizeH="0" baseline="0" dirty="0">
                          <a:ln>
                            <a:noFill/>
                          </a:ln>
                          <a:solidFill>
                            <a:schemeClr val="tx1"/>
                          </a:solidFill>
                          <a:effectLst/>
                          <a:latin typeface="Arial" charset="0"/>
                          <a:ea typeface="黑体" pitchFamily="2" charset="-122"/>
                        </a:rPr>
                        <a: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charset="0"/>
                          <a:ea typeface="黑体" pitchFamily="2" charset="-122"/>
                        </a:rPr>
                        <a:t>button</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charset="0"/>
                          <a:ea typeface="黑体" pitchFamily="2" charset="-122"/>
                        </a:rPr>
                        <a:t>普通按钮</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黑体" pitchFamily="2" charset="-122"/>
                        </a:rPr>
                        <a:t>&lt;input type="</a:t>
                      </a:r>
                      <a:r>
                        <a:rPr kumimoji="0" lang="en-US" altLang="zh-CN" sz="1800" b="1" i="0" u="none" strike="noStrike" cap="none" normalizeH="0" baseline="0" dirty="0">
                          <a:ln>
                            <a:noFill/>
                          </a:ln>
                          <a:solidFill>
                            <a:srgbClr val="0000CC"/>
                          </a:solidFill>
                          <a:effectLst/>
                          <a:latin typeface="Arial" charset="0"/>
                          <a:ea typeface="黑体" pitchFamily="2" charset="-122"/>
                        </a:rPr>
                        <a:t>button</a:t>
                      </a:r>
                      <a:r>
                        <a:rPr kumimoji="0" lang="en-US" altLang="zh-CN" sz="1800" b="1" i="0" u="none" strike="noStrike" cap="none" normalizeH="0" baseline="0" dirty="0">
                          <a:ln>
                            <a:noFill/>
                          </a:ln>
                          <a:solidFill>
                            <a:schemeClr val="tx1"/>
                          </a:solidFill>
                          <a:effectLst/>
                          <a:latin typeface="Arial" charset="0"/>
                          <a:ea typeface="黑体" pitchFamily="2" charset="-122"/>
                        </a:rPr>
                        <a:t>" value="</a:t>
                      </a:r>
                      <a:r>
                        <a:rPr kumimoji="0" lang="zh-CN" altLang="en-US" sz="1800" b="1" i="0" u="none" strike="noStrike" cap="none" normalizeH="0" baseline="0" dirty="0">
                          <a:ln>
                            <a:noFill/>
                          </a:ln>
                          <a:solidFill>
                            <a:schemeClr val="tx1"/>
                          </a:solidFill>
                          <a:effectLst/>
                          <a:latin typeface="Arial" charset="0"/>
                          <a:ea typeface="黑体" pitchFamily="2" charset="-122"/>
                        </a:rPr>
                        <a:t>播放音乐</a:t>
                      </a:r>
                      <a:r>
                        <a:rPr kumimoji="0" lang="en-US" altLang="zh-CN" sz="1800" b="1" i="0" u="none" strike="noStrike" cap="none" normalizeH="0" baseline="0" dirty="0">
                          <a:ln>
                            <a:noFill/>
                          </a:ln>
                          <a:solidFill>
                            <a:schemeClr val="tx1"/>
                          </a:solidFill>
                          <a:effectLst/>
                          <a:latin typeface="Arial" charset="0"/>
                          <a:ea typeface="黑体" pitchFamily="2" charset="-122"/>
                        </a:rPr>
                        <a:t>" /&gt;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 name="Picture 4" descr="提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682" y="1012171"/>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2038257" y="1171992"/>
            <a:ext cx="9435465" cy="369332"/>
          </a:xfrm>
          <a:prstGeom prst="rect">
            <a:avLst/>
          </a:prstGeom>
          <a:noFill/>
        </p:spPr>
        <p:txBody>
          <a:bodyPr wrap="square" rtlCol="0" anchor="t">
            <a:spAutoFit/>
          </a:bodyPr>
          <a:lstStyle/>
          <a:p>
            <a:pPr marL="285750" fontAlgn="base">
              <a:spcBef>
                <a:spcPts val="2200"/>
              </a:spcBef>
              <a:spcAft>
                <a:spcPct val="0"/>
              </a:spcAft>
              <a:defRPr/>
            </a:pPr>
            <a:r>
              <a:rPr lang="zh-CN" altLang="en-US" dirty="0">
                <a:latin typeface="微软雅黑" panose="020B0503020204020204" pitchFamily="34" charset="-122"/>
                <a:ea typeface="微软雅黑" panose="020B0503020204020204" pitchFamily="34" charset="-122"/>
              </a:rPr>
              <a:t>前面所学的各类表单元素，语法分别是什么？</a:t>
            </a:r>
          </a:p>
        </p:txBody>
      </p:sp>
    </p:spTree>
    <p:extLst>
      <p:ext uri="{BB962C8B-B14F-4D97-AF65-F5344CB8AC3E}">
        <p14:creationId xmlns:p14="http://schemas.microsoft.com/office/powerpoint/2010/main" val="302470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8-7</a:t>
            </a:r>
            <a:endParaRPr lang="zh-CN" altLang="en-US" dirty="0"/>
          </a:p>
        </p:txBody>
      </p:sp>
      <p:sp>
        <p:nvSpPr>
          <p:cNvPr id="5" name="AutoShape 3"/>
          <p:cNvSpPr>
            <a:spLocks noChangeArrowheads="1"/>
          </p:cNvSpPr>
          <p:nvPr/>
        </p:nvSpPr>
        <p:spPr bwMode="auto">
          <a:xfrm>
            <a:off x="2295712" y="3307043"/>
            <a:ext cx="8420100" cy="3289300"/>
          </a:xfrm>
          <a:prstGeom prst="roundRect">
            <a:avLst>
              <a:gd name="adj" fmla="val 14523"/>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select</a:t>
            </a:r>
            <a:r>
              <a:rPr lang="en-US" altLang="zh-CN" dirty="0">
                <a:latin typeface="微软雅黑" panose="020B0503020204020204" pitchFamily="34" charset="-122"/>
                <a:ea typeface="微软雅黑" panose="020B0503020204020204" pitchFamily="34" charset="-122"/>
              </a:rPr>
              <a:t> name="</a:t>
            </a:r>
            <a:r>
              <a:rPr lang="en-US" altLang="zh-CN" dirty="0" err="1">
                <a:latin typeface="微软雅黑" panose="020B0503020204020204" pitchFamily="34" charset="-122"/>
                <a:ea typeface="微软雅黑" panose="020B0503020204020204" pitchFamily="34" charset="-122"/>
              </a:rPr>
              <a:t>bmon</a:t>
            </a:r>
            <a:r>
              <a:rPr lang="en-US" altLang="zh-CN" dirty="0">
                <a:latin typeface="微软雅黑" panose="020B0503020204020204" pitchFamily="34" charset="-122"/>
                <a:ea typeface="微软雅黑" panose="020B0503020204020204" pitchFamily="34" charset="-122"/>
              </a:rPr>
              <a:t>"&gt;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option</a:t>
            </a:r>
            <a:r>
              <a:rPr lang="en-US" altLang="zh-CN" dirty="0">
                <a:latin typeface="微软雅黑" panose="020B0503020204020204" pitchFamily="34" charset="-122"/>
                <a:ea typeface="微软雅黑" panose="020B0503020204020204" pitchFamily="34" charset="-122"/>
              </a:rPr>
              <a:t> value="" selected="selected"&gt;[</a:t>
            </a:r>
            <a:r>
              <a:rPr lang="zh-CN" altLang="en-US" dirty="0">
                <a:latin typeface="微软雅黑" panose="020B0503020204020204" pitchFamily="34" charset="-122"/>
                <a:ea typeface="微软雅黑" panose="020B0503020204020204" pitchFamily="34" charset="-122"/>
              </a:rPr>
              <a:t>选择月份</a:t>
            </a:r>
            <a:r>
              <a:rPr lang="en-US" altLang="zh-CN" dirty="0">
                <a:latin typeface="微软雅黑" panose="020B0503020204020204" pitchFamily="34" charset="-122"/>
                <a:ea typeface="微软雅黑" panose="020B0503020204020204" pitchFamily="34" charset="-122"/>
              </a:rPr>
              <a:t>]&lt;/option&gt;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option</a:t>
            </a:r>
            <a:r>
              <a:rPr lang="en-US" altLang="zh-CN" dirty="0">
                <a:latin typeface="微软雅黑" panose="020B0503020204020204" pitchFamily="34" charset="-122"/>
                <a:ea typeface="微软雅黑" panose="020B0503020204020204" pitchFamily="34" charset="-122"/>
              </a:rPr>
              <a:t> value="0"&gt;</a:t>
            </a:r>
            <a:r>
              <a:rPr lang="zh-CN" altLang="en-US" dirty="0">
                <a:latin typeface="微软雅黑" panose="020B0503020204020204" pitchFamily="34" charset="-122"/>
                <a:ea typeface="微软雅黑" panose="020B0503020204020204" pitchFamily="34" charset="-122"/>
              </a:rPr>
              <a:t>一月</a:t>
            </a:r>
            <a:r>
              <a:rPr lang="en-US" altLang="zh-CN" dirty="0">
                <a:latin typeface="微软雅黑" panose="020B0503020204020204" pitchFamily="34" charset="-122"/>
                <a:ea typeface="微软雅黑" panose="020B0503020204020204" pitchFamily="34" charset="-122"/>
              </a:rPr>
              <a:t>&lt;/option&gt;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option</a:t>
            </a:r>
            <a:r>
              <a:rPr lang="en-US" altLang="zh-CN" dirty="0">
                <a:latin typeface="微软雅黑" panose="020B0503020204020204" pitchFamily="34" charset="-122"/>
                <a:ea typeface="微软雅黑" panose="020B0503020204020204" pitchFamily="34" charset="-122"/>
              </a:rPr>
              <a:t> value="1"&gt;</a:t>
            </a:r>
            <a:r>
              <a:rPr lang="zh-CN" altLang="en-US" dirty="0">
                <a:latin typeface="微软雅黑" panose="020B0503020204020204" pitchFamily="34" charset="-122"/>
                <a:ea typeface="微软雅黑" panose="020B0503020204020204" pitchFamily="34" charset="-122"/>
              </a:rPr>
              <a:t>二月</a:t>
            </a:r>
            <a:r>
              <a:rPr lang="en-US" altLang="zh-CN" dirty="0">
                <a:latin typeface="微软雅黑" panose="020B0503020204020204" pitchFamily="34" charset="-122"/>
                <a:ea typeface="微软雅黑" panose="020B0503020204020204" pitchFamily="34" charset="-122"/>
              </a:rPr>
              <a:t>&lt;/option&gt;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option</a:t>
            </a:r>
            <a:r>
              <a:rPr lang="en-US" altLang="zh-CN" dirty="0">
                <a:latin typeface="微软雅黑" panose="020B0503020204020204" pitchFamily="34" charset="-122"/>
                <a:ea typeface="微软雅黑" panose="020B0503020204020204" pitchFamily="34" charset="-122"/>
              </a:rPr>
              <a:t> value="2"&gt;</a:t>
            </a:r>
            <a:r>
              <a:rPr lang="zh-CN" altLang="en-US" dirty="0">
                <a:latin typeface="微软雅黑" panose="020B0503020204020204" pitchFamily="34" charset="-122"/>
                <a:ea typeface="微软雅黑" panose="020B0503020204020204" pitchFamily="34" charset="-122"/>
              </a:rPr>
              <a:t>三月</a:t>
            </a:r>
            <a:r>
              <a:rPr lang="en-US" altLang="zh-CN" dirty="0">
                <a:latin typeface="微软雅黑" panose="020B0503020204020204" pitchFamily="34" charset="-122"/>
                <a:ea typeface="微软雅黑" panose="020B0503020204020204" pitchFamily="34" charset="-122"/>
              </a:rPr>
              <a:t>&lt;/option&gt;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option</a:t>
            </a:r>
            <a:r>
              <a:rPr lang="en-US" altLang="zh-CN" dirty="0">
                <a:latin typeface="微软雅黑" panose="020B0503020204020204" pitchFamily="34" charset="-122"/>
                <a:ea typeface="微软雅黑" panose="020B0503020204020204" pitchFamily="34" charset="-122"/>
              </a:rPr>
              <a:t> value="3"&gt;</a:t>
            </a:r>
            <a:r>
              <a:rPr lang="zh-CN" altLang="en-US" dirty="0">
                <a:latin typeface="微软雅黑" panose="020B0503020204020204" pitchFamily="34" charset="-122"/>
                <a:ea typeface="微软雅黑" panose="020B0503020204020204" pitchFamily="34" charset="-122"/>
              </a:rPr>
              <a:t>四月</a:t>
            </a:r>
            <a:r>
              <a:rPr lang="en-US" altLang="zh-CN" dirty="0">
                <a:latin typeface="微软雅黑" panose="020B0503020204020204" pitchFamily="34" charset="-122"/>
                <a:ea typeface="微软雅黑" panose="020B0503020204020204" pitchFamily="34" charset="-122"/>
              </a:rPr>
              <a:t>&lt;/option&gt;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/select</a:t>
            </a:r>
            <a:r>
              <a:rPr lang="en-US" altLang="zh-CN" dirty="0">
                <a:latin typeface="微软雅黑" panose="020B0503020204020204" pitchFamily="34" charset="-122"/>
                <a:ea typeface="微软雅黑" panose="020B0503020204020204" pitchFamily="34" charset="-122"/>
              </a:rPr>
              <a:t>&gt; </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994" y="4665662"/>
            <a:ext cx="4105275" cy="14081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7" name="AutoShape 8"/>
          <p:cNvSpPr>
            <a:spLocks noChangeArrowheads="1"/>
          </p:cNvSpPr>
          <p:nvPr/>
        </p:nvSpPr>
        <p:spPr bwMode="auto">
          <a:xfrm>
            <a:off x="7370528" y="2835415"/>
            <a:ext cx="2519363" cy="1150938"/>
          </a:xfrm>
          <a:prstGeom prst="wedgeRoundRectCallout">
            <a:avLst>
              <a:gd name="adj1" fmla="val 11673"/>
              <a:gd name="adj2" fmla="val 132018"/>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提供固定选项，避免用户输入错误</a:t>
            </a:r>
          </a:p>
        </p:txBody>
      </p:sp>
      <p:grpSp>
        <p:nvGrpSpPr>
          <p:cNvPr id="8" name="Group 9"/>
          <p:cNvGrpSpPr>
            <a:grpSpLocks/>
          </p:cNvGrpSpPr>
          <p:nvPr/>
        </p:nvGrpSpPr>
        <p:grpSpPr bwMode="auto">
          <a:xfrm>
            <a:off x="4182969" y="6394450"/>
            <a:ext cx="4322763" cy="463550"/>
            <a:chOff x="1745" y="3793"/>
            <a:chExt cx="2723" cy="292"/>
          </a:xfrm>
        </p:grpSpPr>
        <p:sp>
          <p:nvSpPr>
            <p:cNvPr id="9" name="AutoShape 10"/>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0" name="Picture 11"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1" name="Text Box 12"/>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：列表框应用</a:t>
              </a:r>
            </a:p>
          </p:txBody>
        </p:sp>
      </p:grpSp>
      <p:pic>
        <p:nvPicPr>
          <p:cNvPr id="12" name="Picture 13"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818" y="1606807"/>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18" y="2954337"/>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5"/>
          <p:cNvSpPr>
            <a:spLocks noChangeArrowheads="1"/>
          </p:cNvSpPr>
          <p:nvPr/>
        </p:nvSpPr>
        <p:spPr bwMode="auto">
          <a:xfrm>
            <a:off x="2295712" y="1221114"/>
            <a:ext cx="7697788" cy="1804749"/>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2000" dirty="0">
                <a:latin typeface="微软雅黑" panose="020B0503020204020204" pitchFamily="34" charset="-122"/>
                <a:ea typeface="微软雅黑" panose="020B0503020204020204" pitchFamily="34" charset="-122"/>
              </a:rPr>
              <a:t>&lt;</a:t>
            </a:r>
            <a:r>
              <a:rPr lang="en-US" altLang="en-US" sz="2000" dirty="0">
                <a:solidFill>
                  <a:srgbClr val="0000CC"/>
                </a:solidFill>
                <a:latin typeface="微软雅黑" panose="020B0503020204020204" pitchFamily="34" charset="-122"/>
                <a:ea typeface="微软雅黑" panose="020B0503020204020204" pitchFamily="34" charset="-122"/>
              </a:rPr>
              <a:t>select </a:t>
            </a:r>
            <a:r>
              <a:rPr lang="en-US" altLang="zh-CN" sz="2000" dirty="0">
                <a:solidFill>
                  <a:srgbClr val="0000CC"/>
                </a:solidFill>
                <a:latin typeface="微软雅黑" panose="020B0503020204020204" pitchFamily="34" charset="-122"/>
                <a:ea typeface="微软雅黑" panose="020B0503020204020204" pitchFamily="34" charset="-122"/>
              </a:rPr>
              <a:t> </a:t>
            </a:r>
            <a:r>
              <a:rPr lang="en-US" altLang="en-US" sz="2000" dirty="0">
                <a:solidFill>
                  <a:srgbClr val="0000CC"/>
                </a:solidFill>
                <a:latin typeface="微软雅黑" panose="020B0503020204020204" pitchFamily="34" charset="-122"/>
                <a:ea typeface="微软雅黑" panose="020B0503020204020204" pitchFamily="34" charset="-122"/>
              </a:rPr>
              <a:t>name</a:t>
            </a:r>
            <a:r>
              <a:rPr lang="en-US" altLang="en-US" sz="2000" dirty="0">
                <a:latin typeface="微软雅黑" panose="020B0503020204020204" pitchFamily="34" charset="-122"/>
                <a:ea typeface="微软雅黑" panose="020B0503020204020204" pitchFamily="34" charset="-122"/>
              </a:rPr>
              <a:t>="</a:t>
            </a:r>
            <a:r>
              <a:rPr lang="en-US" altLang="en-US" sz="2000" dirty="0" err="1">
                <a:latin typeface="微软雅黑" panose="020B0503020204020204" pitchFamily="34" charset="-122"/>
                <a:ea typeface="微软雅黑" panose="020B0503020204020204" pitchFamily="34" charset="-122"/>
              </a:rPr>
              <a:t>指定列表名称</a:t>
            </a:r>
            <a:r>
              <a:rPr lang="en-US"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en-US" altLang="en-US" sz="2000" dirty="0">
                <a:solidFill>
                  <a:srgbClr val="0000CC"/>
                </a:solidFill>
                <a:latin typeface="微软雅黑" panose="020B0503020204020204" pitchFamily="34" charset="-122"/>
                <a:ea typeface="微软雅黑" panose="020B0503020204020204" pitchFamily="34" charset="-122"/>
              </a:rPr>
              <a:t>size</a:t>
            </a:r>
            <a:r>
              <a:rPr lang="en-US" altLang="en-US" sz="2000" dirty="0">
                <a:latin typeface="微软雅黑" panose="020B0503020204020204" pitchFamily="34" charset="-122"/>
                <a:ea typeface="微软雅黑" panose="020B0503020204020204" pitchFamily="34" charset="-122"/>
              </a:rPr>
              <a:t>="</a:t>
            </a:r>
            <a:r>
              <a:rPr lang="en-US" altLang="en-US" sz="2000" dirty="0" err="1">
                <a:latin typeface="微软雅黑" panose="020B0503020204020204" pitchFamily="34" charset="-122"/>
                <a:ea typeface="微软雅黑" panose="020B0503020204020204" pitchFamily="34" charset="-122"/>
              </a:rPr>
              <a:t>行数</a:t>
            </a:r>
            <a:r>
              <a:rPr lang="en-US" altLang="en-US" sz="2000" dirty="0">
                <a:latin typeface="微软雅黑" panose="020B0503020204020204" pitchFamily="34" charset="-122"/>
                <a:ea typeface="微软雅黑" panose="020B0503020204020204" pitchFamily="34" charset="-122"/>
              </a:rPr>
              <a:t>"&gt;</a:t>
            </a:r>
          </a:p>
          <a:p>
            <a:pPr algn="l" eaLnBrk="1" hangingPunct="1"/>
            <a:r>
              <a:rPr lang="en-US" altLang="zh-CN" sz="2000" dirty="0">
                <a:latin typeface="微软雅黑" panose="020B0503020204020204" pitchFamily="34" charset="-122"/>
                <a:ea typeface="微软雅黑" panose="020B0503020204020204" pitchFamily="34" charset="-122"/>
              </a:rPr>
              <a:t>  </a:t>
            </a:r>
            <a:r>
              <a:rPr lang="en-US" altLang="en-US" sz="2000" dirty="0">
                <a:latin typeface="微软雅黑" panose="020B0503020204020204" pitchFamily="34" charset="-122"/>
                <a:ea typeface="微软雅黑" panose="020B0503020204020204" pitchFamily="34" charset="-122"/>
              </a:rPr>
              <a:t>&lt;</a:t>
            </a:r>
            <a:r>
              <a:rPr lang="en-US" altLang="en-US" sz="2000" dirty="0">
                <a:solidFill>
                  <a:srgbClr val="0000CC"/>
                </a:solidFill>
                <a:latin typeface="微软雅黑" panose="020B0503020204020204" pitchFamily="34" charset="-122"/>
                <a:ea typeface="微软雅黑" panose="020B0503020204020204" pitchFamily="34" charset="-122"/>
              </a:rPr>
              <a:t>option</a:t>
            </a:r>
            <a:r>
              <a:rPr lang="en-US"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en-US" altLang="en-US" sz="2000" dirty="0">
                <a:solidFill>
                  <a:srgbClr val="0000CC"/>
                </a:solidFill>
                <a:latin typeface="微软雅黑" panose="020B0503020204020204" pitchFamily="34" charset="-122"/>
                <a:ea typeface="微软雅黑" panose="020B0503020204020204" pitchFamily="34" charset="-122"/>
              </a:rPr>
              <a:t>value</a:t>
            </a:r>
            <a:r>
              <a:rPr lang="en-US" altLang="en-US" sz="2000" dirty="0">
                <a:latin typeface="微软雅黑" panose="020B0503020204020204" pitchFamily="34" charset="-122"/>
                <a:ea typeface="微软雅黑" panose="020B0503020204020204" pitchFamily="34" charset="-122"/>
              </a:rPr>
              <a:t>="</a:t>
            </a:r>
            <a:r>
              <a:rPr lang="en-US" altLang="en-US" sz="2000" dirty="0" err="1">
                <a:latin typeface="微软雅黑" panose="020B0503020204020204" pitchFamily="34" charset="-122"/>
                <a:ea typeface="微软雅黑" panose="020B0503020204020204" pitchFamily="34" charset="-122"/>
              </a:rPr>
              <a:t>选项值</a:t>
            </a:r>
            <a:r>
              <a:rPr lang="en-US"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en-US" altLang="en-US" sz="2000" dirty="0">
                <a:solidFill>
                  <a:srgbClr val="0000CC"/>
                </a:solidFill>
                <a:latin typeface="微软雅黑" panose="020B0503020204020204" pitchFamily="34" charset="-122"/>
                <a:ea typeface="微软雅黑" panose="020B0503020204020204" pitchFamily="34" charset="-122"/>
              </a:rPr>
              <a:t>selected</a:t>
            </a:r>
            <a:r>
              <a:rPr lang="en-US" altLang="en-US" sz="2000" dirty="0">
                <a:latin typeface="微软雅黑" panose="020B0503020204020204" pitchFamily="34" charset="-122"/>
                <a:ea typeface="微软雅黑" panose="020B0503020204020204" pitchFamily="34" charset="-122"/>
              </a:rPr>
              <a:t>="</a:t>
            </a:r>
            <a:r>
              <a:rPr lang="en-US" altLang="en-US" sz="2000" dirty="0">
                <a:solidFill>
                  <a:srgbClr val="FF3300"/>
                </a:solidFill>
                <a:latin typeface="微软雅黑" panose="020B0503020204020204" pitchFamily="34" charset="-122"/>
                <a:ea typeface="微软雅黑" panose="020B0503020204020204" pitchFamily="34" charset="-122"/>
              </a:rPr>
              <a:t>selected</a:t>
            </a:r>
            <a:r>
              <a:rPr lang="en-US" altLang="en-US" sz="2000" dirty="0">
                <a:latin typeface="微软雅黑" panose="020B0503020204020204" pitchFamily="34" charset="-122"/>
                <a:ea typeface="微软雅黑" panose="020B0503020204020204" pitchFamily="34" charset="-122"/>
              </a:rPr>
              <a:t>"&gt;…&lt;/</a:t>
            </a:r>
            <a:r>
              <a:rPr lang="en-US" altLang="en-US" sz="2000" dirty="0">
                <a:solidFill>
                  <a:srgbClr val="0000CC"/>
                </a:solidFill>
                <a:latin typeface="微软雅黑" panose="020B0503020204020204" pitchFamily="34" charset="-122"/>
                <a:ea typeface="微软雅黑" panose="020B0503020204020204" pitchFamily="34" charset="-122"/>
              </a:rPr>
              <a:t>option</a:t>
            </a:r>
            <a:r>
              <a:rPr lang="en-US" altLang="en-US" sz="2000" dirty="0">
                <a:latin typeface="微软雅黑" panose="020B0503020204020204" pitchFamily="34" charset="-122"/>
                <a:ea typeface="微软雅黑" panose="020B0503020204020204" pitchFamily="34" charset="-122"/>
              </a:rPr>
              <a:t>&gt;</a:t>
            </a:r>
          </a:p>
          <a:p>
            <a:pPr algn="l" eaLnBrk="1" hangingPunct="1"/>
            <a:r>
              <a:rPr lang="en-US" altLang="zh-CN" sz="2000" dirty="0">
                <a:latin typeface="微软雅黑" panose="020B0503020204020204" pitchFamily="34" charset="-122"/>
                <a:ea typeface="微软雅黑" panose="020B0503020204020204" pitchFamily="34" charset="-122"/>
              </a:rPr>
              <a:t>  </a:t>
            </a:r>
            <a:r>
              <a:rPr lang="en-US"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l" eaLnBrk="1" hangingPunct="1"/>
            <a:r>
              <a:rPr lang="en-US" altLang="en-US" sz="2000" dirty="0">
                <a:latin typeface="微软雅黑" panose="020B0503020204020204" pitchFamily="34" charset="-122"/>
                <a:ea typeface="微软雅黑" panose="020B0503020204020204" pitchFamily="34" charset="-122"/>
              </a:rPr>
              <a:t>&lt;/</a:t>
            </a:r>
            <a:r>
              <a:rPr lang="en-US" altLang="en-US" sz="2000" dirty="0">
                <a:solidFill>
                  <a:srgbClr val="0000CC"/>
                </a:solidFill>
                <a:latin typeface="微软雅黑" panose="020B0503020204020204" pitchFamily="34" charset="-122"/>
                <a:ea typeface="微软雅黑" panose="020B0503020204020204" pitchFamily="34" charset="-122"/>
              </a:rPr>
              <a:t>select</a:t>
            </a:r>
            <a:r>
              <a:rPr lang="en-US" altLang="en-US" sz="2000" dirty="0">
                <a:latin typeface="微软雅黑" panose="020B0503020204020204" pitchFamily="34" charset="-122"/>
                <a:ea typeface="微软雅黑" panose="020B0503020204020204" pitchFamily="34" charset="-122"/>
              </a:rPr>
              <a:t>&gt;</a:t>
            </a:r>
            <a:endParaRPr lang="en-US" altLang="zh-CN"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00249" y="1212334"/>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列表框</a:t>
            </a:r>
          </a:p>
        </p:txBody>
      </p:sp>
    </p:spTree>
    <p:extLst>
      <p:ext uri="{BB962C8B-B14F-4D97-AF65-F5344CB8AC3E}">
        <p14:creationId xmlns:p14="http://schemas.microsoft.com/office/powerpoint/2010/main" val="390818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5"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表单元素的逐一介绍</a:t>
            </a:r>
            <a:r>
              <a:rPr lang="en-US" altLang="zh-CN" dirty="0"/>
              <a:t>8-8</a:t>
            </a:r>
            <a:endParaRPr lang="zh-CN" altLang="en-US" dirty="0"/>
          </a:p>
        </p:txBody>
      </p:sp>
      <p:sp>
        <p:nvSpPr>
          <p:cNvPr id="5" name="AutoShape 3"/>
          <p:cNvSpPr>
            <a:spLocks noChangeArrowheads="1"/>
          </p:cNvSpPr>
          <p:nvPr/>
        </p:nvSpPr>
        <p:spPr bwMode="auto">
          <a:xfrm>
            <a:off x="2558303" y="2775510"/>
            <a:ext cx="7704138" cy="3289411"/>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&lt;h2&gt;&lt;</a:t>
            </a:r>
            <a:r>
              <a:rPr lang="en-US" altLang="zh-CN" dirty="0" err="1">
                <a:latin typeface="微软雅黑" panose="020B0503020204020204" pitchFamily="34" charset="-122"/>
                <a:ea typeface="微软雅黑" panose="020B0503020204020204" pitchFamily="34" charset="-122"/>
              </a:rPr>
              <a:t>img</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src</a:t>
            </a:r>
            <a:r>
              <a:rPr lang="en-US" altLang="zh-CN" dirty="0">
                <a:latin typeface="微软雅黑" panose="020B0503020204020204" pitchFamily="34" charset="-122"/>
                <a:ea typeface="微软雅黑" panose="020B0503020204020204" pitchFamily="34" charset="-122"/>
              </a:rPr>
              <a:t>="images/read.gif" alt="</a:t>
            </a:r>
            <a:r>
              <a:rPr lang="zh-CN" altLang="en-US" dirty="0">
                <a:latin typeface="微软雅黑" panose="020B0503020204020204" pitchFamily="34" charset="-122"/>
                <a:ea typeface="微软雅黑" panose="020B0503020204020204" pitchFamily="34" charset="-122"/>
              </a:rPr>
              <a:t>阅读协议</a:t>
            </a:r>
            <a:r>
              <a:rPr lang="en-US" altLang="zh-CN" dirty="0">
                <a:latin typeface="微软雅黑" panose="020B0503020204020204" pitchFamily="34" charset="-122"/>
                <a:ea typeface="微软雅黑" panose="020B0503020204020204" pitchFamily="34" charset="-122"/>
              </a:rPr>
              <a:t>" title="</a:t>
            </a:r>
            <a:r>
              <a:rPr lang="zh-CN" altLang="en-US" dirty="0">
                <a:latin typeface="微软雅黑" panose="020B0503020204020204" pitchFamily="34" charset="-122"/>
                <a:ea typeface="微软雅黑" panose="020B0503020204020204" pitchFamily="34" charset="-122"/>
              </a:rPr>
              <a:t>阅读协议</a:t>
            </a:r>
            <a:r>
              <a:rPr lang="en-US" altLang="zh-CN" dirty="0">
                <a:latin typeface="微软雅黑" panose="020B0503020204020204" pitchFamily="34" charset="-122"/>
                <a:ea typeface="微软雅黑" panose="020B0503020204020204" pitchFamily="34" charset="-122"/>
              </a:rPr>
              <a:t>" /&gt;</a:t>
            </a:r>
          </a:p>
          <a:p>
            <a:pPr algn="just" eaLnBrk="1" hangingPunct="1">
              <a:spcBef>
                <a:spcPct val="20000"/>
              </a:spcBef>
            </a:pPr>
            <a:r>
              <a:rPr lang="zh-CN" altLang="en-US" dirty="0">
                <a:latin typeface="微软雅黑" panose="020B0503020204020204" pitchFamily="34" charset="-122"/>
                <a:ea typeface="微软雅黑" panose="020B0503020204020204" pitchFamily="34" charset="-122"/>
              </a:rPr>
              <a:t>       阅读贵美网服务协议</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&lt;/h2&gt;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&lt;p&gt;&lt;</a:t>
            </a:r>
            <a:r>
              <a:rPr lang="en-US" altLang="zh-CN" dirty="0" err="1">
                <a:solidFill>
                  <a:srgbClr val="0000FF"/>
                </a:solidFill>
                <a:latin typeface="微软雅黑" panose="020B0503020204020204" pitchFamily="34" charset="-122"/>
                <a:ea typeface="微软雅黑" panose="020B0503020204020204" pitchFamily="34" charset="-122"/>
              </a:rPr>
              <a:t>textarea</a:t>
            </a:r>
            <a:r>
              <a:rPr lang="en-US" altLang="zh-CN" dirty="0">
                <a:latin typeface="微软雅黑" panose="020B0503020204020204" pitchFamily="34" charset="-122"/>
                <a:ea typeface="微软雅黑" panose="020B0503020204020204" pitchFamily="34" charset="-122"/>
              </a:rPr>
              <a:t>  name="</a:t>
            </a:r>
            <a:r>
              <a:rPr lang="en-US" altLang="zh-CN" dirty="0" err="1">
                <a:latin typeface="微软雅黑" panose="020B0503020204020204" pitchFamily="34" charset="-122"/>
                <a:ea typeface="微软雅黑" panose="020B0503020204020204" pitchFamily="34" charset="-122"/>
              </a:rPr>
              <a:t>textarea</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 cols</a:t>
            </a:r>
            <a:r>
              <a:rPr lang="en-US" altLang="zh-CN" dirty="0">
                <a:latin typeface="微软雅黑" panose="020B0503020204020204" pitchFamily="34" charset="-122"/>
                <a:ea typeface="微软雅黑" panose="020B0503020204020204" pitchFamily="34" charset="-122"/>
              </a:rPr>
              <a:t>="40"  </a:t>
            </a:r>
            <a:r>
              <a:rPr lang="en-US" altLang="zh-CN" dirty="0">
                <a:solidFill>
                  <a:srgbClr val="0000FF"/>
                </a:solidFill>
                <a:latin typeface="微软雅黑" panose="020B0503020204020204" pitchFamily="34" charset="-122"/>
                <a:ea typeface="微软雅黑" panose="020B0503020204020204" pitchFamily="34" charset="-122"/>
              </a:rPr>
              <a:t>rows</a:t>
            </a:r>
            <a:r>
              <a:rPr lang="en-US" altLang="zh-CN" dirty="0">
                <a:latin typeface="微软雅黑" panose="020B0503020204020204" pitchFamily="34" charset="-122"/>
                <a:ea typeface="微软雅黑" panose="020B0503020204020204" pitchFamily="34" charset="-122"/>
              </a:rPr>
              <a:t>="6"&gt;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欢迎阅读服务条款协议</a:t>
            </a:r>
            <a:r>
              <a:rPr lang="en-US" altLang="zh-CN" dirty="0">
                <a:latin typeface="微软雅黑" panose="020B0503020204020204" pitchFamily="34" charset="-122"/>
                <a:ea typeface="微软雅黑" panose="020B0503020204020204" pitchFamily="34" charset="-122"/>
              </a:rPr>
              <a: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 &lt;</a:t>
            </a:r>
            <a:r>
              <a:rPr lang="en-US" altLang="zh-CN" dirty="0">
                <a:solidFill>
                  <a:srgbClr val="0000FF"/>
                </a:solidFill>
                <a:latin typeface="微软雅黑" panose="020B0503020204020204" pitchFamily="34" charset="-122"/>
                <a:ea typeface="微软雅黑" panose="020B0503020204020204" pitchFamily="34" charset="-122"/>
              </a:rPr>
              <a:t>/</a:t>
            </a:r>
            <a:r>
              <a:rPr lang="en-US" altLang="zh-CN" dirty="0" err="1">
                <a:solidFill>
                  <a:srgbClr val="0000FF"/>
                </a:solidFill>
                <a:latin typeface="微软雅黑" panose="020B0503020204020204" pitchFamily="34" charset="-122"/>
                <a:ea typeface="微软雅黑" panose="020B0503020204020204" pitchFamily="34" charset="-122"/>
              </a:rPr>
              <a:t>textarea</a:t>
            </a:r>
            <a:r>
              <a:rPr lang="en-US" altLang="zh-CN" dirty="0">
                <a:latin typeface="微软雅黑" panose="020B0503020204020204" pitchFamily="34" charset="-122"/>
                <a:ea typeface="微软雅黑" panose="020B0503020204020204" pitchFamily="34" charset="-122"/>
              </a:rPr>
              <a:t>&gt;&lt;/p&gt;</a:t>
            </a: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316" y="4590023"/>
            <a:ext cx="4248150" cy="2124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grpSp>
        <p:nvGrpSpPr>
          <p:cNvPr id="7" name="Group 9"/>
          <p:cNvGrpSpPr>
            <a:grpSpLocks/>
          </p:cNvGrpSpPr>
          <p:nvPr/>
        </p:nvGrpSpPr>
        <p:grpSpPr bwMode="auto">
          <a:xfrm>
            <a:off x="2126503" y="6233085"/>
            <a:ext cx="4322763" cy="463550"/>
            <a:chOff x="1745" y="3793"/>
            <a:chExt cx="2723" cy="292"/>
          </a:xfrm>
        </p:grpSpPr>
        <p:sp>
          <p:nvSpPr>
            <p:cNvPr id="8" name="AutoShape 10"/>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9" name="Picture 11"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0" name="Text Box 12"/>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：多行文本框应用</a:t>
              </a:r>
            </a:p>
          </p:txBody>
        </p:sp>
      </p:grpSp>
      <p:pic>
        <p:nvPicPr>
          <p:cNvPr id="11" name="Picture 13"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813" y="142667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758" y="2488173"/>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15"/>
          <p:cNvSpPr>
            <a:spLocks noChangeArrowheads="1"/>
          </p:cNvSpPr>
          <p:nvPr/>
        </p:nvSpPr>
        <p:spPr bwMode="auto">
          <a:xfrm>
            <a:off x="2582116" y="1513567"/>
            <a:ext cx="7664450" cy="1123712"/>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fr-FR" altLang="zh-CN" sz="2000" dirty="0">
                <a:latin typeface="微软雅黑" panose="020B0503020204020204" pitchFamily="34" charset="-122"/>
                <a:ea typeface="微软雅黑" panose="020B0503020204020204" pitchFamily="34" charset="-122"/>
              </a:rPr>
              <a:t>&lt;</a:t>
            </a:r>
            <a:r>
              <a:rPr lang="fr-FR" altLang="zh-CN" sz="2000" dirty="0">
                <a:solidFill>
                  <a:srgbClr val="0000FF"/>
                </a:solidFill>
                <a:latin typeface="微软雅黑" panose="020B0503020204020204" pitchFamily="34" charset="-122"/>
                <a:ea typeface="微软雅黑" panose="020B0503020204020204" pitchFamily="34" charset="-122"/>
              </a:rPr>
              <a:t>textarea</a:t>
            </a:r>
            <a:r>
              <a:rPr lang="fr-FR" altLang="zh-CN" sz="2000" dirty="0">
                <a:latin typeface="微软雅黑" panose="020B0503020204020204" pitchFamily="34" charset="-122"/>
                <a:ea typeface="微软雅黑" panose="020B0503020204020204" pitchFamily="34" charset="-122"/>
              </a:rPr>
              <a:t>  name=</a:t>
            </a:r>
            <a:r>
              <a:rPr lang="en-US" altLang="en-US"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 </a:t>
            </a:r>
            <a:r>
              <a:rPr lang="en-US" altLang="en-US"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  cols=</a:t>
            </a:r>
            <a:r>
              <a:rPr lang="en-US" altLang="en-US" sz="2000" dirty="0">
                <a:latin typeface="微软雅黑" panose="020B0503020204020204" pitchFamily="34" charset="-122"/>
                <a:ea typeface="微软雅黑" panose="020B0503020204020204" pitchFamily="34" charset="-122"/>
              </a:rPr>
              <a:t>"</a:t>
            </a:r>
            <a:r>
              <a:rPr lang="zh-CN" altLang="fr-FR" sz="2000" dirty="0">
                <a:latin typeface="微软雅黑" panose="020B0503020204020204" pitchFamily="34" charset="-122"/>
                <a:ea typeface="微软雅黑" panose="020B0503020204020204" pitchFamily="34" charset="-122"/>
              </a:rPr>
              <a:t>列宽</a:t>
            </a:r>
            <a:r>
              <a:rPr lang="en-US" altLang="en-US"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  rows=</a:t>
            </a:r>
            <a:r>
              <a:rPr lang="en-US" altLang="en-US" sz="2000" dirty="0">
                <a:latin typeface="微软雅黑" panose="020B0503020204020204" pitchFamily="34" charset="-122"/>
                <a:ea typeface="微软雅黑" panose="020B0503020204020204" pitchFamily="34" charset="-122"/>
              </a:rPr>
              <a:t>"</a:t>
            </a:r>
            <a:r>
              <a:rPr lang="zh-CN" altLang="fr-FR" sz="2000" dirty="0">
                <a:latin typeface="微软雅黑" panose="020B0503020204020204" pitchFamily="34" charset="-122"/>
                <a:ea typeface="微软雅黑" panose="020B0503020204020204" pitchFamily="34" charset="-122"/>
              </a:rPr>
              <a:t>行宽</a:t>
            </a:r>
            <a:r>
              <a:rPr lang="en-US" altLang="en-US" sz="2000" dirty="0">
                <a:latin typeface="微软雅黑" panose="020B0503020204020204" pitchFamily="34" charset="-122"/>
                <a:ea typeface="微软雅黑" panose="020B0503020204020204" pitchFamily="34" charset="-122"/>
              </a:rPr>
              <a:t>"</a:t>
            </a:r>
            <a:r>
              <a:rPr lang="fr-FR" altLang="zh-CN" sz="2000" dirty="0">
                <a:latin typeface="微软雅黑" panose="020B0503020204020204" pitchFamily="34" charset="-122"/>
                <a:ea typeface="微软雅黑" panose="020B0503020204020204" pitchFamily="34" charset="-122"/>
              </a:rPr>
              <a:t>&gt; </a:t>
            </a:r>
          </a:p>
          <a:p>
            <a:pPr algn="l" eaLnBrk="1" hangingPunct="1"/>
            <a:r>
              <a:rPr lang="zh-CN" altLang="fr-FR" sz="2000" dirty="0">
                <a:latin typeface="微软雅黑" panose="020B0503020204020204" pitchFamily="34" charset="-122"/>
                <a:ea typeface="微软雅黑" panose="020B0503020204020204" pitchFamily="34" charset="-122"/>
              </a:rPr>
              <a:t>    文本内容 </a:t>
            </a:r>
          </a:p>
          <a:p>
            <a:pPr algn="l" eaLnBrk="1" hangingPunct="1"/>
            <a:r>
              <a:rPr lang="fr-FR" altLang="zh-CN" sz="2000" dirty="0">
                <a:latin typeface="微软雅黑" panose="020B0503020204020204" pitchFamily="34" charset="-122"/>
                <a:ea typeface="微软雅黑" panose="020B0503020204020204" pitchFamily="34" charset="-122"/>
              </a:rPr>
              <a:t>&lt;/</a:t>
            </a:r>
            <a:r>
              <a:rPr lang="fr-FR" altLang="zh-CN" sz="2000" dirty="0">
                <a:solidFill>
                  <a:srgbClr val="0000FF"/>
                </a:solidFill>
                <a:latin typeface="微软雅黑" panose="020B0503020204020204" pitchFamily="34" charset="-122"/>
                <a:ea typeface="微软雅黑" panose="020B0503020204020204" pitchFamily="34" charset="-122"/>
              </a:rPr>
              <a:t>textarea</a:t>
            </a:r>
            <a:r>
              <a:rPr lang="fr-FR" altLang="zh-CN" sz="2000" dirty="0">
                <a:latin typeface="微软雅黑" panose="020B0503020204020204" pitchFamily="34" charset="-122"/>
                <a:ea typeface="微软雅黑" panose="020B0503020204020204" pitchFamily="34" charset="-122"/>
              </a:rPr>
              <a:t>&gt;</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13697" y="1147291"/>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多行文本框</a:t>
            </a:r>
          </a:p>
        </p:txBody>
      </p:sp>
    </p:spTree>
    <p:extLst>
      <p:ext uri="{BB962C8B-B14F-4D97-AF65-F5344CB8AC3E}">
        <p14:creationId xmlns:p14="http://schemas.microsoft.com/office/powerpoint/2010/main" val="208755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表单的高级用法</a:t>
            </a:r>
            <a:r>
              <a:rPr lang="en-US" altLang="zh-CN" dirty="0"/>
              <a:t>2-1 </a:t>
            </a:r>
            <a:endParaRPr lang="zh-CN" altLang="en-US" dirty="0"/>
          </a:p>
        </p:txBody>
      </p:sp>
      <p:sp>
        <p:nvSpPr>
          <p:cNvPr id="5" name="AutoShape 3"/>
          <p:cNvSpPr>
            <a:spLocks noChangeArrowheads="1"/>
          </p:cNvSpPr>
          <p:nvPr/>
        </p:nvSpPr>
        <p:spPr bwMode="auto">
          <a:xfrm>
            <a:off x="2594443" y="2897187"/>
            <a:ext cx="7726362" cy="1138238"/>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fr-FR" altLang="zh-CN" dirty="0">
                <a:latin typeface="微软雅黑" panose="020B0503020204020204" pitchFamily="34" charset="-122"/>
                <a:ea typeface="微软雅黑" panose="020B0503020204020204" pitchFamily="34" charset="-122"/>
              </a:rPr>
              <a:t>......</a:t>
            </a:r>
          </a:p>
          <a:p>
            <a:pPr algn="just" eaLnBrk="1" hangingPunct="1">
              <a:spcBef>
                <a:spcPct val="20000"/>
              </a:spcBef>
              <a:buClr>
                <a:schemeClr val="tx2"/>
              </a:buClr>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&lt;input type="</a:t>
            </a:r>
            <a:r>
              <a:rPr lang="en-US" altLang="zh-CN" dirty="0">
                <a:solidFill>
                  <a:srgbClr val="0000FF"/>
                </a:solidFill>
                <a:latin typeface="微软雅黑" panose="020B0503020204020204" pitchFamily="34" charset="-122"/>
                <a:ea typeface="微软雅黑" panose="020B0503020204020204" pitchFamily="34" charset="-122"/>
              </a:rPr>
              <a:t>hidden</a:t>
            </a:r>
            <a:r>
              <a:rPr lang="en-US" altLang="zh-CN" dirty="0">
                <a:latin typeface="微软雅黑" panose="020B0503020204020204" pitchFamily="34" charset="-122"/>
                <a:ea typeface="微软雅黑" panose="020B0503020204020204" pitchFamily="34" charset="-122"/>
              </a:rPr>
              <a:t>" name="</a:t>
            </a:r>
            <a:r>
              <a:rPr lang="en-US" altLang="zh-CN" dirty="0" err="1">
                <a:latin typeface="微软雅黑" panose="020B0503020204020204" pitchFamily="34" charset="-122"/>
                <a:ea typeface="微软雅黑" panose="020B0503020204020204" pitchFamily="34" charset="-122"/>
              </a:rPr>
              <a:t>userid</a:t>
            </a:r>
            <a:r>
              <a:rPr lang="en-US" altLang="zh-CN" dirty="0">
                <a:latin typeface="微软雅黑" panose="020B0503020204020204" pitchFamily="34" charset="-122"/>
                <a:ea typeface="微软雅黑" panose="020B0503020204020204" pitchFamily="34" charset="-122"/>
              </a:rPr>
              <a:t>" value="666" /&gt;</a:t>
            </a:r>
            <a:endParaRPr lang="zh-CN" altLang="en-US" dirty="0">
              <a:latin typeface="微软雅黑" panose="020B0503020204020204" pitchFamily="34" charset="-122"/>
              <a:ea typeface="微软雅黑" panose="020B0503020204020204" pitchFamily="34" charset="-122"/>
            </a:endParaRPr>
          </a:p>
          <a:p>
            <a:pPr algn="just" eaLnBrk="1" hangingPunct="1">
              <a:spcBef>
                <a:spcPct val="20000"/>
              </a:spcBef>
            </a:pPr>
            <a:r>
              <a:rPr lang="en-US" altLang="zh-CN" dirty="0">
                <a:latin typeface="微软雅黑" panose="020B0503020204020204" pitchFamily="34" charset="-122"/>
                <a:ea typeface="微软雅黑" panose="020B0503020204020204" pitchFamily="34" charset="-122"/>
              </a:rPr>
              <a:t>……</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143" y="3689350"/>
            <a:ext cx="3097212"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a:spLocks noChangeArrowheads="1"/>
          </p:cNvSpPr>
          <p:nvPr/>
        </p:nvSpPr>
        <p:spPr bwMode="auto">
          <a:xfrm>
            <a:off x="2234080" y="4481512"/>
            <a:ext cx="2808288" cy="1150938"/>
          </a:xfrm>
          <a:prstGeom prst="wedgeRoundRectCallout">
            <a:avLst>
              <a:gd name="adj1" fmla="val 33551"/>
              <a:gd name="adj2" fmla="val -119792"/>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隐藏的客户代号信息：</a:t>
            </a:r>
            <a:r>
              <a:rPr lang="en-US" altLang="zh-CN" dirty="0">
                <a:latin typeface="微软雅黑" panose="020B0503020204020204" pitchFamily="34" charset="-122"/>
                <a:ea typeface="微软雅黑" panose="020B0503020204020204" pitchFamily="34" charset="-122"/>
              </a:rPr>
              <a:t>666</a:t>
            </a:r>
            <a:r>
              <a:rPr lang="zh-CN" altLang="en-US" dirty="0">
                <a:latin typeface="微软雅黑" panose="020B0503020204020204" pitchFamily="34" charset="-122"/>
                <a:ea typeface="微软雅黑" panose="020B0503020204020204" pitchFamily="34" charset="-122"/>
              </a:rPr>
              <a:t>，但客户端页面不显示 </a:t>
            </a:r>
          </a:p>
        </p:txBody>
      </p:sp>
      <p:sp>
        <p:nvSpPr>
          <p:cNvPr id="8" name="AutoShape 9"/>
          <p:cNvSpPr>
            <a:spLocks noChangeArrowheads="1"/>
          </p:cNvSpPr>
          <p:nvPr/>
        </p:nvSpPr>
        <p:spPr bwMode="auto">
          <a:xfrm>
            <a:off x="8103068" y="4408487"/>
            <a:ext cx="2735262" cy="1511300"/>
          </a:xfrm>
          <a:prstGeom prst="wedgeRoundRectCallout">
            <a:avLst>
              <a:gd name="adj1" fmla="val -77972"/>
              <a:gd name="adj2" fmla="val 35819"/>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隐藏域：既方便服务器端“记住”客户端的数据，又避免因显示浏览者不关心的数据导致用户反感</a:t>
            </a:r>
          </a:p>
        </p:txBody>
      </p:sp>
      <p:grpSp>
        <p:nvGrpSpPr>
          <p:cNvPr id="9" name="Group 10"/>
          <p:cNvGrpSpPr>
            <a:grpSpLocks/>
          </p:cNvGrpSpPr>
          <p:nvPr/>
        </p:nvGrpSpPr>
        <p:grpSpPr bwMode="auto">
          <a:xfrm>
            <a:off x="2234080" y="6394450"/>
            <a:ext cx="4322763" cy="463550"/>
            <a:chOff x="1745" y="3793"/>
            <a:chExt cx="2723" cy="292"/>
          </a:xfrm>
        </p:grpSpPr>
        <p:sp>
          <p:nvSpPr>
            <p:cNvPr id="10" name="AutoShape 11"/>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1" name="Picture 12"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2" name="Text Box 13"/>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：隐藏域应用</a:t>
              </a:r>
            </a:p>
          </p:txBody>
        </p:sp>
      </p:grpSp>
      <p:pic>
        <p:nvPicPr>
          <p:cNvPr id="13" name="Picture 14"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71" y="2133599"/>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示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287" y="2897187"/>
            <a:ext cx="917576"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16"/>
          <p:cNvSpPr>
            <a:spLocks noChangeArrowheads="1"/>
          </p:cNvSpPr>
          <p:nvPr/>
        </p:nvSpPr>
        <p:spPr bwMode="auto">
          <a:xfrm>
            <a:off x="2594443" y="2274887"/>
            <a:ext cx="7596187" cy="406400"/>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tx2"/>
              </a:buClr>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&lt;</a:t>
            </a:r>
            <a:r>
              <a:rPr lang="en-US" altLang="zh-CN" dirty="0">
                <a:solidFill>
                  <a:srgbClr val="0000FF"/>
                </a:solidFill>
                <a:latin typeface="微软雅黑" panose="020B0503020204020204" pitchFamily="34" charset="-122"/>
                <a:ea typeface="微软雅黑" panose="020B0503020204020204" pitchFamily="34" charset="-122"/>
              </a:rPr>
              <a:t>input</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type</a:t>
            </a:r>
            <a:r>
              <a:rPr lang="en-US" altLang="zh-CN" dirty="0">
                <a:latin typeface="微软雅黑" panose="020B0503020204020204" pitchFamily="34" charset="-122"/>
                <a:ea typeface="微软雅黑" panose="020B0503020204020204" pitchFamily="34" charset="-122"/>
              </a:rPr>
              <a:t>="</a:t>
            </a:r>
            <a:r>
              <a:rPr lang="en-US" altLang="zh-CN" dirty="0">
                <a:solidFill>
                  <a:srgbClr val="FF3300"/>
                </a:solidFill>
                <a:latin typeface="微软雅黑" panose="020B0503020204020204" pitchFamily="34" charset="-122"/>
                <a:ea typeface="微软雅黑" panose="020B0503020204020204" pitchFamily="34" charset="-122"/>
              </a:rPr>
              <a:t>hidden</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name</a:t>
            </a:r>
            <a:r>
              <a:rPr lang="en-US" altLang="zh-CN" dirty="0">
                <a:latin typeface="微软雅黑" panose="020B0503020204020204" pitchFamily="34" charset="-122"/>
                <a:ea typeface="微软雅黑" panose="020B0503020204020204" pitchFamily="34" charset="-122"/>
              </a:rPr>
              <a:t>=</a:t>
            </a:r>
            <a:r>
              <a:rPr lang="en-US"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a:solidFill>
                  <a:srgbClr val="0000FF"/>
                </a:solidFill>
                <a:latin typeface="微软雅黑" panose="020B0503020204020204" pitchFamily="34" charset="-122"/>
                <a:ea typeface="微软雅黑" panose="020B0503020204020204" pitchFamily="34" charset="-122"/>
              </a:rPr>
              <a:t>value</a:t>
            </a:r>
            <a:r>
              <a:rPr lang="en-US" altLang="zh-CN" dirty="0">
                <a:latin typeface="微软雅黑" panose="020B0503020204020204" pitchFamily="34" charset="-122"/>
                <a:ea typeface="微软雅黑" panose="020B0503020204020204" pitchFamily="34" charset="-122"/>
              </a:rPr>
              <a:t>=</a:t>
            </a:r>
            <a:r>
              <a:rPr lang="en-US"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/&gt;</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13697" y="1147291"/>
            <a:ext cx="9435465" cy="959237"/>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隐藏域</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  </a:t>
            </a:r>
            <a:r>
              <a:rPr lang="zh-CN" altLang="fr-FR" dirty="0">
                <a:latin typeface="微软雅黑" panose="020B0503020204020204" pitchFamily="34" charset="-122"/>
                <a:ea typeface="微软雅黑" panose="020B0503020204020204" pitchFamily="34" charset="-122"/>
              </a:rPr>
              <a:t>方便服务器端“记住”客户端的信息、但又不希望客户看到的数据</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221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5"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表单的高级用法</a:t>
            </a:r>
            <a:r>
              <a:rPr lang="en-US" altLang="zh-CN" dirty="0"/>
              <a:t>2-2</a:t>
            </a:r>
            <a:endParaRPr lang="zh-CN" altLang="en-US" dirty="0"/>
          </a:p>
        </p:txBody>
      </p:sp>
      <p:sp>
        <p:nvSpPr>
          <p:cNvPr id="5" name="AutoShape 3"/>
          <p:cNvSpPr>
            <a:spLocks noChangeArrowheads="1"/>
          </p:cNvSpPr>
          <p:nvPr/>
        </p:nvSpPr>
        <p:spPr bwMode="auto">
          <a:xfrm>
            <a:off x="1467037" y="2536032"/>
            <a:ext cx="8388350" cy="2235200"/>
          </a:xfrm>
          <a:prstGeom prst="roundRect">
            <a:avLst>
              <a:gd name="adj" fmla="val 16667"/>
            </a:avLst>
          </a:prstGeom>
          <a:gradFill rotWithShape="0">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en-US" altLang="en-US" dirty="0">
                <a:latin typeface="微软雅黑" panose="020B0503020204020204" pitchFamily="34" charset="-122"/>
                <a:ea typeface="微软雅黑" panose="020B0503020204020204" pitchFamily="34" charset="-122"/>
              </a:rPr>
              <a:t> &lt;</a:t>
            </a:r>
            <a:r>
              <a:rPr lang="en-US" altLang="en-US" dirty="0" err="1">
                <a:latin typeface="微软雅黑" panose="020B0503020204020204" pitchFamily="34" charset="-122"/>
                <a:ea typeface="微软雅黑" panose="020B0503020204020204" pitchFamily="34" charset="-122"/>
              </a:rPr>
              <a:t>textarea</a:t>
            </a:r>
            <a:r>
              <a:rPr lang="en-US" altLang="en-US" dirty="0">
                <a:latin typeface="微软雅黑" panose="020B0503020204020204" pitchFamily="34" charset="-122"/>
                <a:ea typeface="微软雅黑" panose="020B0503020204020204" pitchFamily="34" charset="-122"/>
              </a:rPr>
              <a:t> name="content" cols="60" rows="8" </a:t>
            </a:r>
            <a:r>
              <a:rPr lang="en-US" altLang="en-US" dirty="0" err="1">
                <a:solidFill>
                  <a:srgbClr val="0000FF"/>
                </a:solidFill>
                <a:latin typeface="微软雅黑" panose="020B0503020204020204" pitchFamily="34" charset="-122"/>
                <a:ea typeface="微软雅黑" panose="020B0503020204020204" pitchFamily="34" charset="-122"/>
              </a:rPr>
              <a:t>readonly</a:t>
            </a:r>
            <a:r>
              <a:rPr lang="en-US" altLang="en-US" dirty="0">
                <a:latin typeface="微软雅黑" panose="020B0503020204020204" pitchFamily="34" charset="-122"/>
                <a:ea typeface="微软雅黑" panose="020B0503020204020204" pitchFamily="34" charset="-122"/>
              </a:rPr>
              <a:t>="</a:t>
            </a:r>
            <a:r>
              <a:rPr lang="en-US" altLang="en-US" dirty="0" err="1">
                <a:latin typeface="微软雅黑" panose="020B0503020204020204" pitchFamily="34" charset="-122"/>
                <a:ea typeface="微软雅黑" panose="020B0503020204020204" pitchFamily="34" charset="-122"/>
              </a:rPr>
              <a:t>readonly</a:t>
            </a:r>
            <a:r>
              <a:rPr lang="en-US" altLang="en-US" dirty="0">
                <a:latin typeface="微软雅黑" panose="020B0503020204020204" pitchFamily="34" charset="-122"/>
                <a:ea typeface="微软雅黑" panose="020B0503020204020204" pitchFamily="34" charset="-122"/>
              </a:rPr>
              <a:t>"&gt;</a:t>
            </a:r>
          </a:p>
          <a:p>
            <a:pPr algn="just" eaLnBrk="1" hangingPunct="1">
              <a:spcBef>
                <a:spcPct val="20000"/>
              </a:spcBef>
              <a:buClr>
                <a:schemeClr val="tx2"/>
              </a:buClr>
              <a:buFont typeface="Wingdings" panose="05000000000000000000" pitchFamily="2" charset="2"/>
              <a:buNone/>
            </a:pPr>
            <a:r>
              <a:rPr lang="en-US" altLang="en-US" dirty="0">
                <a:latin typeface="微软雅黑" panose="020B0503020204020204" pitchFamily="34" charset="-122"/>
                <a:ea typeface="微软雅黑" panose="020B0503020204020204" pitchFamily="34" charset="-122"/>
              </a:rPr>
              <a:t>    </a:t>
            </a:r>
            <a:r>
              <a:rPr lang="en-US" altLang="en-US" dirty="0" err="1">
                <a:latin typeface="微软雅黑" panose="020B0503020204020204" pitchFamily="34" charset="-122"/>
                <a:ea typeface="微软雅黑" panose="020B0503020204020204" pitchFamily="34" charset="-122"/>
              </a:rPr>
              <a:t>欢迎阅读服务条款协议，贵美的权利和义务</a:t>
            </a:r>
            <a:r>
              <a:rPr lang="en-US" altLang="en-US" dirty="0">
                <a:latin typeface="微软雅黑" panose="020B0503020204020204" pitchFamily="34" charset="-122"/>
                <a:ea typeface="微软雅黑" panose="020B0503020204020204" pitchFamily="34" charset="-122"/>
              </a:rPr>
              <a:t>......</a:t>
            </a:r>
          </a:p>
          <a:p>
            <a:pPr algn="just" eaLnBrk="1" hangingPunct="1">
              <a:spcBef>
                <a:spcPct val="20000"/>
              </a:spcBef>
              <a:buClr>
                <a:schemeClr val="tx2"/>
              </a:buClr>
              <a:buFont typeface="Wingdings" panose="05000000000000000000" pitchFamily="2" charset="2"/>
              <a:buNone/>
            </a:pPr>
            <a:r>
              <a:rPr lang="en-US" altLang="en-US" dirty="0">
                <a:latin typeface="微软雅黑" panose="020B0503020204020204" pitchFamily="34" charset="-122"/>
                <a:ea typeface="微软雅黑" panose="020B0503020204020204" pitchFamily="34" charset="-122"/>
              </a:rPr>
              <a:t>&lt;/</a:t>
            </a:r>
            <a:r>
              <a:rPr lang="en-US" altLang="en-US" dirty="0" err="1">
                <a:latin typeface="微软雅黑" panose="020B0503020204020204" pitchFamily="34" charset="-122"/>
                <a:ea typeface="微软雅黑" panose="020B0503020204020204" pitchFamily="34" charset="-122"/>
              </a:rPr>
              <a:t>textarea</a:t>
            </a:r>
            <a:r>
              <a:rPr lang="en-US" altLang="en-US" dirty="0">
                <a:latin typeface="微软雅黑" panose="020B0503020204020204" pitchFamily="34" charset="-122"/>
                <a:ea typeface="微软雅黑" panose="020B0503020204020204" pitchFamily="34" charset="-122"/>
              </a:rPr>
              <a:t>&gt;&lt;</a:t>
            </a:r>
            <a:r>
              <a:rPr lang="en-US" altLang="en-US" dirty="0" err="1">
                <a:latin typeface="微软雅黑" panose="020B0503020204020204" pitchFamily="34" charset="-122"/>
                <a:ea typeface="微软雅黑" panose="020B0503020204020204" pitchFamily="34" charset="-122"/>
              </a:rPr>
              <a:t>br</a:t>
            </a:r>
            <a:r>
              <a:rPr lang="en-US" altLang="en-US" dirty="0">
                <a:latin typeface="微软雅黑" panose="020B0503020204020204" pitchFamily="34" charset="-122"/>
                <a:ea typeface="微软雅黑" panose="020B0503020204020204" pitchFamily="34" charset="-122"/>
              </a:rPr>
              <a:t> /&gt;&lt;</a:t>
            </a:r>
            <a:r>
              <a:rPr lang="en-US" altLang="en-US" dirty="0" err="1">
                <a:latin typeface="微软雅黑" panose="020B0503020204020204" pitchFamily="34" charset="-122"/>
                <a:ea typeface="微软雅黑" panose="020B0503020204020204" pitchFamily="34" charset="-122"/>
              </a:rPr>
              <a:t>br</a:t>
            </a:r>
            <a:r>
              <a:rPr lang="en-US" altLang="en-US" dirty="0">
                <a:latin typeface="微软雅黑" panose="020B0503020204020204" pitchFamily="34" charset="-122"/>
                <a:ea typeface="微软雅黑" panose="020B0503020204020204" pitchFamily="34" charset="-122"/>
              </a:rPr>
              <a:t> /&gt;</a:t>
            </a:r>
          </a:p>
          <a:p>
            <a:pPr algn="just" eaLnBrk="1" hangingPunct="1">
              <a:spcBef>
                <a:spcPct val="20000"/>
              </a:spcBef>
              <a:buClr>
                <a:schemeClr val="tx2"/>
              </a:buClr>
              <a:buFont typeface="Wingdings" panose="05000000000000000000" pitchFamily="2" charset="2"/>
              <a:buNone/>
            </a:pPr>
            <a:r>
              <a:rPr lang="en-US" altLang="en-US" dirty="0">
                <a:latin typeface="微软雅黑" panose="020B0503020204020204" pitchFamily="34" charset="-122"/>
                <a:ea typeface="微软雅黑" panose="020B0503020204020204" pitchFamily="34" charset="-122"/>
              </a:rPr>
              <a:t>   </a:t>
            </a:r>
            <a:r>
              <a:rPr lang="en-US" altLang="en-US" dirty="0" err="1">
                <a:latin typeface="微软雅黑" panose="020B0503020204020204" pitchFamily="34" charset="-122"/>
                <a:ea typeface="微软雅黑" panose="020B0503020204020204" pitchFamily="34" charset="-122"/>
              </a:rPr>
              <a:t>同意以上协议</a:t>
            </a:r>
            <a:r>
              <a:rPr lang="en-US" altLang="en-US" dirty="0">
                <a:latin typeface="微软雅黑" panose="020B0503020204020204" pitchFamily="34" charset="-122"/>
                <a:ea typeface="微软雅黑" panose="020B0503020204020204" pitchFamily="34" charset="-122"/>
              </a:rPr>
              <a:t>&lt;input name="</a:t>
            </a:r>
            <a:r>
              <a:rPr lang="en-US" altLang="zh-CN" dirty="0">
                <a:latin typeface="微软雅黑" panose="020B0503020204020204" pitchFamily="34" charset="-122"/>
                <a:ea typeface="微软雅黑" panose="020B0503020204020204" pitchFamily="34" charset="-122"/>
              </a:rPr>
              <a:t>agree</a:t>
            </a:r>
            <a:r>
              <a:rPr lang="en-US" altLang="en-US" dirty="0">
                <a:latin typeface="微软雅黑" panose="020B0503020204020204" pitchFamily="34" charset="-122"/>
                <a:ea typeface="微软雅黑" panose="020B0503020204020204" pitchFamily="34" charset="-122"/>
              </a:rPr>
              <a:t>" type="checkbox" /&gt; </a:t>
            </a:r>
          </a:p>
          <a:p>
            <a:pPr algn="just" eaLnBrk="1" hangingPunct="1">
              <a:spcBef>
                <a:spcPct val="20000"/>
              </a:spcBef>
              <a:buClr>
                <a:schemeClr val="tx2"/>
              </a:buClr>
              <a:buFont typeface="Wingdings" panose="05000000000000000000" pitchFamily="2" charset="2"/>
              <a:buNone/>
            </a:pPr>
            <a:r>
              <a:rPr lang="en-US" altLang="en-US" dirty="0">
                <a:latin typeface="微软雅黑" panose="020B0503020204020204" pitchFamily="34" charset="-122"/>
                <a:ea typeface="微软雅黑" panose="020B0503020204020204" pitchFamily="34" charset="-122"/>
              </a:rPr>
              <a:t>&lt;input name="</a:t>
            </a:r>
            <a:r>
              <a:rPr lang="en-US" altLang="en-US" dirty="0" err="1">
                <a:latin typeface="微软雅黑" panose="020B0503020204020204" pitchFamily="34" charset="-122"/>
                <a:ea typeface="微软雅黑" panose="020B0503020204020204" pitchFamily="34" charset="-122"/>
              </a:rPr>
              <a:t>btn</a:t>
            </a:r>
            <a:r>
              <a:rPr lang="en-US" altLang="en-US" dirty="0">
                <a:latin typeface="微软雅黑" panose="020B0503020204020204" pitchFamily="34" charset="-122"/>
                <a:ea typeface="微软雅黑" panose="020B0503020204020204" pitchFamily="34" charset="-122"/>
              </a:rPr>
              <a:t>" type="submit" value="</a:t>
            </a:r>
            <a:r>
              <a:rPr lang="en-US" altLang="en-US" dirty="0" err="1">
                <a:latin typeface="微软雅黑" panose="020B0503020204020204" pitchFamily="34" charset="-122"/>
                <a:ea typeface="微软雅黑" panose="020B0503020204020204" pitchFamily="34" charset="-122"/>
              </a:rPr>
              <a:t>注册</a:t>
            </a:r>
            <a:r>
              <a:rPr lang="en-US" altLang="en-US" dirty="0">
                <a:latin typeface="微软雅黑" panose="020B0503020204020204" pitchFamily="34" charset="-122"/>
                <a:ea typeface="微软雅黑" panose="020B0503020204020204" pitchFamily="34" charset="-122"/>
              </a:rPr>
              <a:t>"</a:t>
            </a:r>
            <a:r>
              <a:rPr lang="en-US" altLang="en-US" dirty="0">
                <a:solidFill>
                  <a:srgbClr val="0000FF"/>
                </a:solidFill>
                <a:latin typeface="微软雅黑" panose="020B0503020204020204" pitchFamily="34" charset="-122"/>
                <a:ea typeface="微软雅黑" panose="020B0503020204020204" pitchFamily="34" charset="-122"/>
              </a:rPr>
              <a:t> disabled</a:t>
            </a:r>
            <a:r>
              <a:rPr lang="en-US" altLang="en-US" dirty="0">
                <a:latin typeface="微软雅黑" panose="020B0503020204020204" pitchFamily="34" charset="-122"/>
                <a:ea typeface="微软雅黑" panose="020B0503020204020204" pitchFamily="34" charset="-122"/>
              </a:rPr>
              <a:t>="disabled" /&gt;</a:t>
            </a:r>
          </a:p>
          <a:p>
            <a:pPr algn="just" eaLnBrk="1" hangingPunct="1">
              <a:spcBef>
                <a:spcPct val="20000"/>
              </a:spcBef>
              <a:buClr>
                <a:schemeClr val="tx2"/>
              </a:buClr>
              <a:buFont typeface="Wingdings" panose="05000000000000000000" pitchFamily="2" charset="2"/>
              <a:buNone/>
            </a:pPr>
            <a:r>
              <a:rPr lang="en-US" altLang="en-US" dirty="0">
                <a:latin typeface="微软雅黑" panose="020B0503020204020204" pitchFamily="34" charset="-122"/>
                <a:ea typeface="微软雅黑" panose="020B0503020204020204" pitchFamily="34" charset="-122"/>
              </a:rPr>
              <a:t>&lt;/p&gt;</a:t>
            </a:r>
            <a:r>
              <a:rPr lang="en-US" altLang="zh-CN" dirty="0">
                <a:latin typeface="微软雅黑" panose="020B0503020204020204" pitchFamily="34" charset="-122"/>
                <a:ea typeface="微软雅黑" panose="020B0503020204020204" pitchFamily="34" charset="-122"/>
              </a:rPr>
              <a:t>……</a:t>
            </a:r>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337" y="4306888"/>
            <a:ext cx="4464050" cy="224631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7" name="AutoShape 11"/>
          <p:cNvSpPr>
            <a:spLocks noChangeArrowheads="1"/>
          </p:cNvSpPr>
          <p:nvPr/>
        </p:nvSpPr>
        <p:spPr bwMode="auto">
          <a:xfrm>
            <a:off x="2132200" y="4883150"/>
            <a:ext cx="2808287" cy="1328023"/>
          </a:xfrm>
          <a:prstGeom prst="wedgeRoundRectCallout">
            <a:avLst>
              <a:gd name="adj1" fmla="val 75606"/>
              <a:gd name="adj2" fmla="val 60236"/>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、用户不能修改协议</a:t>
            </a:r>
          </a:p>
          <a:p>
            <a:pPr algn="l" eaLnBrk="1" hangingPunct="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、勾选“同意以上协议”，才允许点击“注册”按钮</a:t>
            </a:r>
          </a:p>
        </p:txBody>
      </p:sp>
      <p:grpSp>
        <p:nvGrpSpPr>
          <p:cNvPr id="8" name="Group 12"/>
          <p:cNvGrpSpPr>
            <a:grpSpLocks/>
          </p:cNvGrpSpPr>
          <p:nvPr/>
        </p:nvGrpSpPr>
        <p:grpSpPr bwMode="auto">
          <a:xfrm>
            <a:off x="1484500" y="6394450"/>
            <a:ext cx="4322762" cy="463550"/>
            <a:chOff x="1745" y="3793"/>
            <a:chExt cx="2723" cy="292"/>
          </a:xfrm>
        </p:grpSpPr>
        <p:sp>
          <p:nvSpPr>
            <p:cNvPr id="9" name="AutoShape 13"/>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0" name="Picture 14"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1" name="Text Box 15"/>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：只读和禁用属性</a:t>
              </a:r>
              <a:endParaRPr lang="en-US" altLang="zh-CN" dirty="0">
                <a:latin typeface="微软雅黑" panose="020B0503020204020204" pitchFamily="34" charset="-122"/>
                <a:ea typeface="微软雅黑" panose="020B0503020204020204" pitchFamily="34" charset="-122"/>
              </a:endParaRPr>
            </a:p>
          </p:txBody>
        </p:sp>
      </p:grpSp>
      <p:sp>
        <p:nvSpPr>
          <p:cNvPr id="12" name="矩形 1"/>
          <p:cNvSpPr>
            <a:spLocks noChangeArrowheads="1"/>
          </p:cNvSpPr>
          <p:nvPr/>
        </p:nvSpPr>
        <p:spPr bwMode="auto">
          <a:xfrm>
            <a:off x="4349937" y="3330575"/>
            <a:ext cx="262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秒钟后自动跳转到百度</a:t>
            </a:r>
          </a:p>
        </p:txBody>
      </p:sp>
      <p:sp>
        <p:nvSpPr>
          <p:cNvPr id="13" name="文本框 12"/>
          <p:cNvSpPr txBox="1"/>
          <p:nvPr/>
        </p:nvSpPr>
        <p:spPr>
          <a:xfrm>
            <a:off x="222754" y="1013581"/>
            <a:ext cx="9435465" cy="1764586"/>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只读和禁用属性</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  </a:t>
            </a:r>
            <a:r>
              <a:rPr lang="fr-FR" altLang="zh-CN" dirty="0">
                <a:latin typeface="微软雅黑" panose="020B0503020204020204" pitchFamily="34" charset="-122"/>
                <a:ea typeface="微软雅黑" panose="020B0503020204020204" pitchFamily="34" charset="-122"/>
              </a:rPr>
              <a:t>readonly</a:t>
            </a:r>
            <a:r>
              <a:rPr lang="zh-CN" altLang="fr-FR" dirty="0">
                <a:latin typeface="微软雅黑" panose="020B0503020204020204" pitchFamily="34" charset="-122"/>
                <a:ea typeface="微软雅黑" panose="020B0503020204020204" pitchFamily="34" charset="-122"/>
              </a:rPr>
              <a:t>：希望某个框内的内容只允许用户看，不能修改</a:t>
            </a:r>
          </a:p>
          <a:p>
            <a:pPr lvl="1" fontAlgn="base">
              <a:spcBef>
                <a:spcPts val="2200"/>
              </a:spcBef>
              <a:spcAft>
                <a:spcPct val="0"/>
              </a:spcAft>
              <a:defRPr/>
            </a:pPr>
            <a:r>
              <a:rPr lang="en-US" altLang="zh-CN" dirty="0">
                <a:latin typeface="微软雅黑" panose="020B0503020204020204" pitchFamily="34" charset="-122"/>
                <a:ea typeface="微软雅黑" panose="020B0503020204020204" pitchFamily="34" charset="-122"/>
                <a:sym typeface="+mn-ea"/>
              </a:rPr>
              <a:t>  </a:t>
            </a:r>
            <a:r>
              <a:rPr lang="en-US" altLang="en-US" dirty="0">
                <a:latin typeface="微软雅黑" panose="020B0503020204020204" pitchFamily="34" charset="-122"/>
                <a:ea typeface="微软雅黑" panose="020B0503020204020204" pitchFamily="34" charset="-122"/>
              </a:rPr>
              <a:t>disabled</a:t>
            </a:r>
            <a:r>
              <a:rPr lang="zh-CN" altLang="en-US" dirty="0">
                <a:latin typeface="微软雅黑" panose="020B0503020204020204" pitchFamily="34" charset="-122"/>
                <a:ea typeface="微软雅黑" panose="020B0503020204020204" pitchFamily="34" charset="-122"/>
              </a:rPr>
              <a:t>：因没达到使用的条件，限制用户使用 </a:t>
            </a:r>
            <a:br>
              <a:rPr lang="en-US" altLang="zh-CN" dirty="0">
                <a:latin typeface="微软雅黑" panose="020B0503020204020204" pitchFamily="34" charset="-122"/>
                <a:ea typeface="微软雅黑" panose="020B0503020204020204" pitchFamily="34" charset="-122"/>
                <a:sym typeface="+mn-ea"/>
              </a:rPr>
            </a:b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050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5"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预习检查</a:t>
            </a:r>
          </a:p>
        </p:txBody>
      </p:sp>
      <p:pic>
        <p:nvPicPr>
          <p:cNvPr id="5" name="Picture 4" descr="提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21285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5550" y="2188583"/>
            <a:ext cx="9435465" cy="2046714"/>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超链接的基本语法是什么？</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表单中一般包括哪些常用的表单元素？</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按钮和复选框的应用场合？</a:t>
            </a:r>
            <a:endParaRPr lang="en-US" altLang="zh-CN" dirty="0">
              <a:latin typeface="微软雅黑" panose="020B0503020204020204" pitchFamily="34" charset="-122"/>
              <a:ea typeface="微软雅黑" panose="020B0503020204020204" pitchFamily="34" charset="-122"/>
            </a:endParaRPr>
          </a:p>
          <a:p>
            <a:pPr marL="285750" marR="0" lvl="0" indent="0" algn="l" defTabSz="914400" rtl="0" fontAlgn="base">
              <a:lnSpc>
                <a:spcPct val="100000"/>
              </a:lnSpc>
              <a:spcBef>
                <a:spcPts val="2200"/>
              </a:spcBef>
              <a:spcAft>
                <a:spcPct val="0"/>
              </a:spcAft>
              <a:buClrTx/>
              <a:buSzTx/>
              <a:buFont typeface="Wingdings" panose="05000000000000000000" pitchFamily="2" charset="2"/>
              <a:buChar char="l"/>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45099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a:t>
            </a:r>
            <a:r>
              <a:rPr lang="zh-CN" altLang="en-US" dirty="0"/>
              <a:t>超链接与特殊符号 </a:t>
            </a:r>
          </a:p>
        </p:txBody>
      </p:sp>
      <p:sp>
        <p:nvSpPr>
          <p:cNvPr id="5" name="AutoShape 4"/>
          <p:cNvSpPr>
            <a:spLocks noChangeArrowheads="1"/>
          </p:cNvSpPr>
          <p:nvPr/>
        </p:nvSpPr>
        <p:spPr bwMode="auto">
          <a:xfrm>
            <a:off x="2998134" y="6008688"/>
            <a:ext cx="5030788" cy="406400"/>
          </a:xfrm>
          <a:prstGeom prst="roundRect">
            <a:avLst>
              <a:gd name="adj" fmla="val 16667"/>
            </a:avLst>
          </a:prstGeom>
          <a:gradFill rotWithShape="1">
            <a:gsLst>
              <a:gs pos="0">
                <a:srgbClr val="FFFF99"/>
              </a:gs>
              <a:gs pos="100000">
                <a:srgbClr val="FFFFFF"/>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完成时间：</a:t>
            </a:r>
            <a:r>
              <a:rPr lang="en-US" altLang="zh-CN" dirty="0">
                <a:solidFill>
                  <a:srgbClr val="FF3300"/>
                </a:solidFill>
                <a:latin typeface="微软雅黑" panose="020B0503020204020204" pitchFamily="34" charset="-122"/>
                <a:ea typeface="微软雅黑" panose="020B0503020204020204" pitchFamily="34" charset="-122"/>
              </a:rPr>
              <a:t>25</a:t>
            </a:r>
            <a:r>
              <a:rPr lang="zh-CN" altLang="en-US" dirty="0">
                <a:solidFill>
                  <a:srgbClr val="FF3300"/>
                </a:solidFill>
                <a:latin typeface="微软雅黑" panose="020B0503020204020204" pitchFamily="34" charset="-122"/>
                <a:ea typeface="微软雅黑" panose="020B0503020204020204" pitchFamily="34" charset="-122"/>
              </a:rPr>
              <a:t>分钟</a:t>
            </a:r>
          </a:p>
        </p:txBody>
      </p:sp>
      <p:pic>
        <p:nvPicPr>
          <p:cNvPr id="6" name="Picture 7" descr="练习"/>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21" y="1039014"/>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超链接与特殊符号练习"/>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09" y="1231900"/>
            <a:ext cx="57626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15"/>
          <p:cNvSpPr>
            <a:spLocks noChangeArrowheads="1"/>
          </p:cNvSpPr>
          <p:nvPr/>
        </p:nvSpPr>
        <p:spPr bwMode="auto">
          <a:xfrm>
            <a:off x="7630155" y="553244"/>
            <a:ext cx="3024187" cy="1021556"/>
          </a:xfrm>
          <a:prstGeom prst="wedgeRoundRectCallout">
            <a:avLst>
              <a:gd name="adj1" fmla="val -73086"/>
              <a:gd name="adj2" fmla="val 147783"/>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跳转到</a:t>
            </a:r>
            <a:r>
              <a:rPr lang="en-US" altLang="zh-CN" dirty="0">
                <a:latin typeface="微软雅黑" panose="020B0503020204020204" pitchFamily="34" charset="-122"/>
                <a:ea typeface="微软雅黑" panose="020B0503020204020204" pitchFamily="34" charset="-122"/>
              </a:rPr>
              <a:t>login.html</a:t>
            </a:r>
            <a:r>
              <a:rPr lang="zh-CN" altLang="en-US" dirty="0">
                <a:latin typeface="微软雅黑" panose="020B0503020204020204" pitchFamily="34" charset="-122"/>
                <a:ea typeface="微软雅黑" panose="020B0503020204020204" pitchFamily="34" charset="-122"/>
              </a:rPr>
              <a:t>页面，该内页放一”返回 “链接，点击返回到主页</a:t>
            </a:r>
          </a:p>
        </p:txBody>
      </p:sp>
      <p:sp>
        <p:nvSpPr>
          <p:cNvPr id="9" name="AutoShape 16"/>
          <p:cNvSpPr>
            <a:spLocks noChangeArrowheads="1"/>
          </p:cNvSpPr>
          <p:nvPr/>
        </p:nvSpPr>
        <p:spPr bwMode="auto">
          <a:xfrm>
            <a:off x="9804856" y="1830338"/>
            <a:ext cx="1871663" cy="408623"/>
          </a:xfrm>
          <a:prstGeom prst="wedgeRoundRectCallout">
            <a:avLst>
              <a:gd name="adj1" fmla="val -66116"/>
              <a:gd name="adj2" fmla="val 143227"/>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邮箱链接</a:t>
            </a:r>
          </a:p>
        </p:txBody>
      </p:sp>
      <p:sp>
        <p:nvSpPr>
          <p:cNvPr id="10" name="AutoShape 18"/>
          <p:cNvSpPr>
            <a:spLocks noChangeArrowheads="1"/>
          </p:cNvSpPr>
          <p:nvPr/>
        </p:nvSpPr>
        <p:spPr bwMode="auto">
          <a:xfrm>
            <a:off x="6260479" y="3413852"/>
            <a:ext cx="2232025" cy="715089"/>
          </a:xfrm>
          <a:prstGeom prst="wedgeRoundRectCallout">
            <a:avLst>
              <a:gd name="adj1" fmla="val -90824"/>
              <a:gd name="adj2" fmla="val -115384"/>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锚链接：跳转到其他页面的某位置</a:t>
            </a:r>
          </a:p>
        </p:txBody>
      </p:sp>
      <p:sp>
        <p:nvSpPr>
          <p:cNvPr id="11" name="AutoShape 19"/>
          <p:cNvSpPr>
            <a:spLocks noChangeArrowheads="1"/>
          </p:cNvSpPr>
          <p:nvPr/>
        </p:nvSpPr>
        <p:spPr bwMode="auto">
          <a:xfrm rot="1180174">
            <a:off x="9479102" y="2771560"/>
            <a:ext cx="576263" cy="1081088"/>
          </a:xfrm>
          <a:prstGeom prst="curvedLeftArrow">
            <a:avLst>
              <a:gd name="adj1" fmla="val 37521"/>
              <a:gd name="adj2" fmla="val 75041"/>
              <a:gd name="adj3" fmla="val 33333"/>
            </a:avLst>
          </a:prstGeom>
          <a:gradFill rotWithShape="1">
            <a:gsLst>
              <a:gs pos="0">
                <a:srgbClr val="B563CF"/>
              </a:gs>
              <a:gs pos="100000">
                <a:srgbClr val="FFFFFF"/>
              </a:gs>
            </a:gsLst>
            <a:lin ang="5400000" scaled="1"/>
          </a:gra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 name="AutoShape 20"/>
          <p:cNvSpPr>
            <a:spLocks noChangeArrowheads="1"/>
          </p:cNvSpPr>
          <p:nvPr/>
        </p:nvSpPr>
        <p:spPr bwMode="auto">
          <a:xfrm>
            <a:off x="6978551" y="4261815"/>
            <a:ext cx="1871663" cy="715089"/>
          </a:xfrm>
          <a:prstGeom prst="wedgeRoundRectCallout">
            <a:avLst>
              <a:gd name="adj1" fmla="val -87236"/>
              <a:gd name="adj2" fmla="val 71282"/>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特殊符号：版权和空格</a:t>
            </a:r>
          </a:p>
        </p:txBody>
      </p:sp>
      <p:sp>
        <p:nvSpPr>
          <p:cNvPr id="13" name="文本框 12"/>
          <p:cNvSpPr txBox="1"/>
          <p:nvPr/>
        </p:nvSpPr>
        <p:spPr>
          <a:xfrm>
            <a:off x="980738" y="1123287"/>
            <a:ext cx="9435465" cy="1205458"/>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需求说明：</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zh-CN" altLang="en-US" dirty="0">
                <a:latin typeface="微软雅黑" panose="020B0503020204020204" pitchFamily="34" charset="-122"/>
                <a:ea typeface="微软雅黑" panose="020B0503020204020204" pitchFamily="34" charset="-122"/>
              </a:rPr>
              <a:t>实现页面超链接的效果</a:t>
            </a:r>
            <a:br>
              <a:rPr lang="en-US" altLang="zh-CN" dirty="0">
                <a:latin typeface="微软雅黑" panose="020B0503020204020204" pitchFamily="34" charset="-122"/>
                <a:ea typeface="微软雅黑" panose="020B0503020204020204" pitchFamily="34" charset="-122"/>
                <a:sym typeface="+mn-ea"/>
              </a:rPr>
            </a:b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a:t>
            </a:r>
            <a:r>
              <a:rPr lang="zh-CN" altLang="en-US" dirty="0"/>
              <a:t>贵美登录页 </a:t>
            </a:r>
          </a:p>
        </p:txBody>
      </p:sp>
      <p:sp>
        <p:nvSpPr>
          <p:cNvPr id="5" name="AutoShape 4"/>
          <p:cNvSpPr>
            <a:spLocks noChangeArrowheads="1"/>
          </p:cNvSpPr>
          <p:nvPr/>
        </p:nvSpPr>
        <p:spPr bwMode="auto">
          <a:xfrm>
            <a:off x="3032685" y="6058273"/>
            <a:ext cx="4319588" cy="406400"/>
          </a:xfrm>
          <a:prstGeom prst="roundRect">
            <a:avLst>
              <a:gd name="adj" fmla="val 16667"/>
            </a:avLst>
          </a:prstGeom>
          <a:gradFill rotWithShape="1">
            <a:gsLst>
              <a:gs pos="0">
                <a:srgbClr val="FFFF99"/>
              </a:gs>
              <a:gs pos="100000">
                <a:srgbClr val="FFFFFF"/>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完成时间：</a:t>
            </a:r>
            <a:r>
              <a:rPr lang="en-US" altLang="zh-CN" dirty="0">
                <a:solidFill>
                  <a:srgbClr val="FF3300"/>
                </a:solidFill>
                <a:latin typeface="微软雅黑" panose="020B0503020204020204" pitchFamily="34" charset="-122"/>
                <a:ea typeface="微软雅黑" panose="020B0503020204020204" pitchFamily="34" charset="-122"/>
              </a:rPr>
              <a:t>20</a:t>
            </a:r>
            <a:r>
              <a:rPr lang="zh-CN" altLang="en-US" dirty="0">
                <a:solidFill>
                  <a:srgbClr val="FF3300"/>
                </a:solidFill>
                <a:latin typeface="微软雅黑" panose="020B0503020204020204" pitchFamily="34" charset="-122"/>
                <a:ea typeface="微软雅黑" panose="020B0503020204020204" pitchFamily="34" charset="-122"/>
              </a:rPr>
              <a:t>分钟</a:t>
            </a:r>
          </a:p>
        </p:txBody>
      </p:sp>
      <p:pic>
        <p:nvPicPr>
          <p:cNvPr id="6" name="Picture 5" descr="练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83" y="1054142"/>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17"/>
          <p:cNvSpPr>
            <a:spLocks noChangeArrowheads="1"/>
          </p:cNvSpPr>
          <p:nvPr/>
        </p:nvSpPr>
        <p:spPr bwMode="auto">
          <a:xfrm>
            <a:off x="1737285" y="3969123"/>
            <a:ext cx="3492500" cy="1150938"/>
          </a:xfrm>
          <a:prstGeom prst="wedgeRoundRectCallout">
            <a:avLst>
              <a:gd name="adj1" fmla="val 54093"/>
              <a:gd name="adj2" fmla="val -121171"/>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 anchorCtr="1"/>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、提交地址：</a:t>
            </a:r>
            <a:r>
              <a:rPr lang="en-US" altLang="zh-CN" dirty="0">
                <a:latin typeface="微软雅黑" panose="020B0503020204020204" pitchFamily="34" charset="-122"/>
                <a:ea typeface="微软雅黑" panose="020B0503020204020204" pitchFamily="34" charset="-122"/>
              </a:rPr>
              <a:t>login.html</a:t>
            </a:r>
          </a:p>
          <a:p>
            <a:pPr algn="l" eaLnBrk="1" hangingPunct="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、提交方法：</a:t>
            </a:r>
            <a:r>
              <a:rPr lang="en-US" altLang="zh-CN" dirty="0">
                <a:latin typeface="微软雅黑" panose="020B0503020204020204" pitchFamily="34" charset="-122"/>
                <a:ea typeface="微软雅黑" panose="020B0503020204020204" pitchFamily="34" charset="-122"/>
              </a:rPr>
              <a:t>post</a:t>
            </a:r>
          </a:p>
        </p:txBody>
      </p:sp>
      <p:pic>
        <p:nvPicPr>
          <p:cNvPr id="8"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735" y="873498"/>
            <a:ext cx="469582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9" name="文本框 8"/>
          <p:cNvSpPr txBox="1"/>
          <p:nvPr/>
        </p:nvSpPr>
        <p:spPr>
          <a:xfrm>
            <a:off x="980738" y="1123287"/>
            <a:ext cx="9435465" cy="1205458"/>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需求说明：</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zh-CN" altLang="en-US" dirty="0">
                <a:latin typeface="微软雅黑" panose="020B0503020204020204" pitchFamily="34" charset="-122"/>
                <a:ea typeface="微软雅黑" panose="020B0503020204020204" pitchFamily="34" charset="-122"/>
                <a:sym typeface="+mn-ea"/>
              </a:rPr>
              <a:t>完成网站登录页面</a:t>
            </a:r>
            <a:br>
              <a:rPr lang="en-US" altLang="zh-CN" dirty="0">
                <a:latin typeface="微软雅黑" panose="020B0503020204020204" pitchFamily="34" charset="-122"/>
                <a:ea typeface="微软雅黑" panose="020B0503020204020204" pitchFamily="34" charset="-122"/>
                <a:sym typeface="+mn-ea"/>
              </a:rPr>
            </a:b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22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a:t>
            </a:r>
            <a:r>
              <a:rPr lang="zh-CN" altLang="en-US" dirty="0"/>
              <a:t>简易求职表 </a:t>
            </a:r>
          </a:p>
        </p:txBody>
      </p:sp>
      <p:sp>
        <p:nvSpPr>
          <p:cNvPr id="5" name="AutoShape 4"/>
          <p:cNvSpPr>
            <a:spLocks noChangeArrowheads="1"/>
          </p:cNvSpPr>
          <p:nvPr/>
        </p:nvSpPr>
        <p:spPr bwMode="auto">
          <a:xfrm>
            <a:off x="2474166" y="6023017"/>
            <a:ext cx="5832475" cy="406400"/>
          </a:xfrm>
          <a:prstGeom prst="roundRect">
            <a:avLst>
              <a:gd name="adj" fmla="val 16667"/>
            </a:avLst>
          </a:prstGeom>
          <a:gradFill rotWithShape="1">
            <a:gsLst>
              <a:gs pos="0">
                <a:srgbClr val="FFFF99"/>
              </a:gs>
              <a:gs pos="100000">
                <a:srgbClr val="FFFFFF"/>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完成时间：</a:t>
            </a:r>
            <a:r>
              <a:rPr lang="en-US" altLang="zh-CN" dirty="0">
                <a:solidFill>
                  <a:srgbClr val="FF3300"/>
                </a:solidFill>
                <a:latin typeface="微软雅黑" panose="020B0503020204020204" pitchFamily="34" charset="-122"/>
                <a:ea typeface="微软雅黑" panose="020B0503020204020204" pitchFamily="34" charset="-122"/>
              </a:rPr>
              <a:t>25</a:t>
            </a:r>
            <a:r>
              <a:rPr lang="zh-CN" altLang="en-US" dirty="0">
                <a:solidFill>
                  <a:srgbClr val="FF3300"/>
                </a:solidFill>
                <a:latin typeface="微软雅黑" panose="020B0503020204020204" pitchFamily="34" charset="-122"/>
                <a:ea typeface="微软雅黑" panose="020B0503020204020204" pitchFamily="34" charset="-122"/>
              </a:rPr>
              <a:t>分钟</a:t>
            </a:r>
          </a:p>
        </p:txBody>
      </p:sp>
      <p:pic>
        <p:nvPicPr>
          <p:cNvPr id="6" name="Picture 5" descr="练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11" y="115413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959" y="1054142"/>
            <a:ext cx="30400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3379226" y="4975776"/>
            <a:ext cx="2520950" cy="715089"/>
          </a:xfrm>
          <a:prstGeom prst="wedgeRoundRectCallout">
            <a:avLst>
              <a:gd name="adj1" fmla="val 84130"/>
              <a:gd name="adj2" fmla="val 263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rPr>
              <a:t>“协议”</a:t>
            </a:r>
            <a:r>
              <a:rPr lang="en-US" altLang="zh-CN" dirty="0" err="1">
                <a:latin typeface="微软雅黑" panose="020B0503020204020204" pitchFamily="34" charset="-122"/>
                <a:ea typeface="微软雅黑" panose="020B0503020204020204" pitchFamily="34" charset="-122"/>
              </a:rPr>
              <a:t>只读</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提交”按钮禁用</a:t>
            </a:r>
            <a:endParaRPr lang="zh-CN" altLang="en-US" dirty="0">
              <a:latin typeface="微软雅黑" panose="020B0503020204020204" pitchFamily="34" charset="-122"/>
              <a:ea typeface="微软雅黑" panose="020B0503020204020204" pitchFamily="34" charset="-122"/>
            </a:endParaRPr>
          </a:p>
        </p:txBody>
      </p:sp>
      <p:sp>
        <p:nvSpPr>
          <p:cNvPr id="9" name="AutoShape 14"/>
          <p:cNvSpPr>
            <a:spLocks noChangeArrowheads="1"/>
          </p:cNvSpPr>
          <p:nvPr/>
        </p:nvSpPr>
        <p:spPr bwMode="auto">
          <a:xfrm>
            <a:off x="3407708" y="2574434"/>
            <a:ext cx="2520950" cy="715089"/>
          </a:xfrm>
          <a:prstGeom prst="wedgeRoundRectCallout">
            <a:avLst>
              <a:gd name="adj1" fmla="val 68579"/>
              <a:gd name="adj2" fmla="val -83181"/>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用隐藏域提交求职者姓名“</a:t>
            </a:r>
            <a:r>
              <a:rPr lang="en-US" altLang="zh-CN" dirty="0" err="1">
                <a:latin typeface="微软雅黑" panose="020B0503020204020204" pitchFamily="34" charset="-122"/>
                <a:ea typeface="微软雅黑" panose="020B0503020204020204" pitchFamily="34" charset="-122"/>
              </a:rPr>
              <a:t>zhangsan</a:t>
            </a:r>
            <a:r>
              <a:rPr lang="en-US" altLang="zh-CN" dirty="0">
                <a:latin typeface="微软雅黑" panose="020B0503020204020204" pitchFamily="34" charset="-122"/>
                <a:ea typeface="微软雅黑" panose="020B0503020204020204" pitchFamily="34" charset="-122"/>
              </a:rPr>
              <a:t>” </a:t>
            </a:r>
          </a:p>
        </p:txBody>
      </p:sp>
      <p:sp>
        <p:nvSpPr>
          <p:cNvPr id="10" name="文本框 9"/>
          <p:cNvSpPr txBox="1"/>
          <p:nvPr/>
        </p:nvSpPr>
        <p:spPr>
          <a:xfrm>
            <a:off x="1182444" y="1154130"/>
            <a:ext cx="9435465" cy="1205458"/>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en-US" altLang="zh-CN" b="1" dirty="0">
                <a:ea typeface="黑体" panose="02010609060101010101" pitchFamily="49" charset="-122"/>
              </a:rPr>
              <a:t>  </a:t>
            </a:r>
            <a:r>
              <a:rPr lang="zh-CN" altLang="en-US" dirty="0">
                <a:latin typeface="微软雅黑" panose="020B0503020204020204" pitchFamily="34" charset="-122"/>
                <a:ea typeface="微软雅黑" panose="020B0503020204020204" pitchFamily="34" charset="-122"/>
              </a:rPr>
              <a:t>需求说明：</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zh-CN" altLang="en-US" dirty="0">
                <a:latin typeface="微软雅黑" panose="020B0503020204020204" pitchFamily="34" charset="-122"/>
                <a:ea typeface="微软雅黑" panose="020B0503020204020204" pitchFamily="34" charset="-122"/>
                <a:sym typeface="+mn-ea"/>
              </a:rPr>
              <a:t>使用表单制作简易求职表</a:t>
            </a:r>
            <a:br>
              <a:rPr lang="en-US" altLang="zh-CN" dirty="0">
                <a:latin typeface="微软雅黑" panose="020B0503020204020204" pitchFamily="34" charset="-122"/>
                <a:ea typeface="微软雅黑" panose="020B0503020204020204" pitchFamily="34" charset="-122"/>
                <a:sym typeface="+mn-ea"/>
              </a:rPr>
            </a:b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22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pic>
        <p:nvPicPr>
          <p:cNvPr id="3" name="Picture 4" descr="提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81" y="1282583"/>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82750" y="2199999"/>
            <a:ext cx="9435465" cy="3164969"/>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超链接标签的语法是什么？</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如何创建锚链接？</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表单</a:t>
            </a:r>
            <a:r>
              <a:rPr lang="en-US" altLang="zh-CN" dirty="0">
                <a:latin typeface="微软雅黑" panose="020B0503020204020204" pitchFamily="34" charset="-122"/>
                <a:ea typeface="微软雅黑" panose="020B0503020204020204" pitchFamily="34" charset="-122"/>
              </a:rPr>
              <a:t>form</a:t>
            </a:r>
            <a:r>
              <a:rPr lang="zh-CN" altLang="en-US" dirty="0">
                <a:latin typeface="微软雅黑" panose="020B0503020204020204" pitchFamily="34" charset="-122"/>
                <a:ea typeface="微软雅黑" panose="020B0503020204020204" pitchFamily="34" charset="-122"/>
              </a:rPr>
              <a:t>的基本语法 ？</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表单元素有哪些，语法分别是什么 ？</a:t>
            </a:r>
          </a:p>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如何设置表单元素的只读和禁用属性 ？</a:t>
            </a:r>
            <a:endParaRPr lang="en-US" altLang="zh-CN" dirty="0">
              <a:latin typeface="微软雅黑" panose="020B0503020204020204" pitchFamily="34" charset="-122"/>
              <a:ea typeface="微软雅黑" panose="020B0503020204020204" pitchFamily="34" charset="-122"/>
            </a:endParaRPr>
          </a:p>
          <a:p>
            <a:pPr marL="285750" marR="0" lvl="0" indent="0" algn="l" defTabSz="914400" rtl="0" fontAlgn="base">
              <a:lnSpc>
                <a:spcPct val="100000"/>
              </a:lnSpc>
              <a:spcBef>
                <a:spcPts val="2200"/>
              </a:spcBef>
              <a:spcAft>
                <a:spcPct val="0"/>
              </a:spcAft>
              <a:buClrTx/>
              <a:buSzTx/>
              <a:buFont typeface="Wingdings" panose="05000000000000000000" pitchFamily="2" charset="2"/>
              <a:buChar char="l"/>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45024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5" name="文本框 4"/>
          <p:cNvSpPr txBox="1"/>
          <p:nvPr/>
        </p:nvSpPr>
        <p:spPr>
          <a:xfrm>
            <a:off x="881044" y="1309636"/>
            <a:ext cx="9435465" cy="4539704"/>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课后作业</a:t>
            </a:r>
            <a:endParaRPr lang="en-US" altLang="zh-CN" dirty="0">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solidFill>
                  <a:srgbClr val="FF0000"/>
                </a:solidFill>
                <a:latin typeface="微软雅黑" panose="020B0503020204020204" pitchFamily="34" charset="-122"/>
                <a:ea typeface="微软雅黑" panose="020B0503020204020204" pitchFamily="34" charset="-122"/>
                <a:sym typeface="+mn-ea"/>
              </a:rPr>
              <a:t>1</a:t>
            </a:r>
            <a:r>
              <a:rPr lang="zh-CN" altLang="en-US" dirty="0">
                <a:solidFill>
                  <a:srgbClr val="FF0000"/>
                </a:solidFill>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rPr>
              <a:t>请利用超链接，图片链接，锚点链接在一个页面内展现到目前为止所学的</a:t>
            </a:r>
            <a:r>
              <a:rPr lang="en-US" altLang="zh-CN" dirty="0">
                <a:solidFill>
                  <a:srgbClr val="FF0000"/>
                </a:solidFill>
                <a:latin typeface="微软雅黑" panose="020B0503020204020204" pitchFamily="34" charset="-122"/>
                <a:ea typeface="微软雅黑" panose="020B0503020204020204" pitchFamily="34" charset="-122"/>
              </a:rPr>
              <a:t>html</a:t>
            </a:r>
            <a:r>
              <a:rPr lang="zh-CN" altLang="en-US" dirty="0">
                <a:solidFill>
                  <a:srgbClr val="FF0000"/>
                </a:solidFill>
                <a:latin typeface="微软雅黑" panose="020B0503020204020204" pitchFamily="34" charset="-122"/>
                <a:ea typeface="微软雅黑" panose="020B0503020204020204" pitchFamily="34" charset="-122"/>
              </a:rPr>
              <a:t>的知识，要求有标题，页面内跳转。</a:t>
            </a:r>
          </a:p>
          <a:p>
            <a:pPr lvl="1" fontAlgn="base">
              <a:spcBef>
                <a:spcPts val="2200"/>
              </a:spcBef>
              <a:spcAft>
                <a:spcPct val="0"/>
              </a:spcAft>
              <a:defRPr/>
            </a:pPr>
            <a:r>
              <a:rPr lang="en-US" altLang="zh-CN" dirty="0">
                <a:solidFill>
                  <a:srgbClr val="FF0000"/>
                </a:solidFill>
                <a:latin typeface="微软雅黑" panose="020B0503020204020204" pitchFamily="34" charset="-122"/>
                <a:ea typeface="微软雅黑" panose="020B0503020204020204" pitchFamily="34" charset="-122"/>
                <a:sym typeface="+mn-ea"/>
              </a:rPr>
              <a:t>2</a:t>
            </a:r>
            <a:r>
              <a:rPr lang="zh-CN" altLang="en-US" dirty="0">
                <a:solidFill>
                  <a:srgbClr val="FF0000"/>
                </a:solidFill>
                <a:latin typeface="微软雅黑" panose="020B0503020204020204" pitchFamily="34" charset="-122"/>
                <a:ea typeface="微软雅黑" panose="020B0503020204020204" pitchFamily="34" charset="-122"/>
                <a:sym typeface="+mn-ea"/>
              </a:rPr>
              <a:t>）</a:t>
            </a:r>
            <a:r>
              <a:rPr lang="zh-CN" altLang="zh-CN" dirty="0">
                <a:solidFill>
                  <a:srgbClr val="FF0000"/>
                </a:solidFill>
                <a:latin typeface="微软雅黑" panose="020B0503020204020204" pitchFamily="34" charset="-122"/>
                <a:ea typeface="微软雅黑" panose="020B0503020204020204" pitchFamily="34" charset="-122"/>
              </a:rPr>
              <a:t>给一段文字加一个链接，设置使用</a:t>
            </a:r>
            <a:r>
              <a:rPr lang="zh-CN" altLang="zh-CN" dirty="0">
                <a:solidFill>
                  <a:srgbClr val="FF0000"/>
                </a:solidFill>
                <a:ea typeface="黑体" panose="02010609060101010101" pitchFamily="49" charset="-122"/>
              </a:rPr>
              <a:t>新窗口打开链接页面</a:t>
            </a:r>
            <a:endParaRPr lang="en-US" altLang="zh-CN" dirty="0">
              <a:solidFill>
                <a:srgbClr val="FF0000"/>
              </a:solidFill>
              <a:ea typeface="黑体" panose="02010609060101010101" pitchFamily="49" charset="-122"/>
            </a:endParaRPr>
          </a:p>
          <a:p>
            <a:pPr lvl="3"/>
            <a:r>
              <a:rPr lang="zh-CN" altLang="zh-CN" dirty="0">
                <a:solidFill>
                  <a:srgbClr val="FF0000"/>
                </a:solidFill>
                <a:latin typeface="微软雅黑" panose="020B0503020204020204" pitchFamily="34" charset="-122"/>
                <a:ea typeface="微软雅黑" panose="020B0503020204020204" pitchFamily="34" charset="-122"/>
              </a:rPr>
              <a:t>具体要求</a:t>
            </a:r>
          </a:p>
          <a:p>
            <a:pPr lvl="3"/>
            <a:r>
              <a:rPr lang="zh-CN" altLang="zh-CN" dirty="0">
                <a:solidFill>
                  <a:srgbClr val="FF0000"/>
                </a:solidFill>
                <a:latin typeface="微软雅黑" panose="020B0503020204020204" pitchFamily="34" charset="-122"/>
                <a:ea typeface="微软雅黑" panose="020B0503020204020204" pitchFamily="34" charset="-122"/>
              </a:rPr>
              <a:t>显示文字：</a:t>
            </a:r>
            <a:r>
              <a:rPr lang="en-US" altLang="zh-CN" dirty="0">
                <a:solidFill>
                  <a:srgbClr val="FF0000"/>
                </a:solidFill>
                <a:latin typeface="微软雅黑" panose="020B0503020204020204" pitchFamily="34" charset="-122"/>
                <a:ea typeface="微软雅黑" panose="020B0503020204020204" pitchFamily="34" charset="-122"/>
              </a:rPr>
              <a:t>http://www.jxdinfo.com/</a:t>
            </a:r>
            <a:endParaRPr lang="zh-CN" altLang="zh-CN" dirty="0">
              <a:solidFill>
                <a:srgbClr val="FF0000"/>
              </a:solidFill>
              <a:latin typeface="微软雅黑" panose="020B0503020204020204" pitchFamily="34" charset="-122"/>
              <a:ea typeface="微软雅黑" panose="020B0503020204020204" pitchFamily="34" charset="-122"/>
            </a:endParaRPr>
          </a:p>
          <a:p>
            <a:pPr lvl="3"/>
            <a:r>
              <a:rPr lang="zh-CN" altLang="zh-CN" dirty="0">
                <a:solidFill>
                  <a:srgbClr val="FF0000"/>
                </a:solidFill>
                <a:latin typeface="微软雅黑" panose="020B0503020204020204" pitchFamily="34" charset="-122"/>
                <a:ea typeface="微软雅黑" panose="020B0503020204020204" pitchFamily="34" charset="-122"/>
              </a:rPr>
              <a:t>链接页面：</a:t>
            </a:r>
            <a:r>
              <a:rPr lang="en-US" altLang="zh-CN" dirty="0">
                <a:solidFill>
                  <a:srgbClr val="FF0000"/>
                </a:solidFill>
                <a:latin typeface="微软雅黑" panose="020B0503020204020204" pitchFamily="34" charset="-122"/>
                <a:ea typeface="微软雅黑" panose="020B0503020204020204" pitchFamily="34" charset="-122"/>
                <a:hlinkClick r:id="rId2"/>
              </a:rPr>
              <a:t>http://www.jxdinfo.com/</a:t>
            </a:r>
            <a:endParaRPr lang="en-US" altLang="zh-CN" dirty="0">
              <a:solidFill>
                <a:srgbClr val="FF0000"/>
              </a:solidFill>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在页面上显示图片，设置图片的宽度、高度，并给图片加一个链接，用新窗口打开链接页面</a:t>
            </a:r>
            <a:endParaRPr lang="en-US" altLang="zh-CN" dirty="0">
              <a:solidFill>
                <a:srgbClr val="FF0000"/>
              </a:solidFill>
              <a:latin typeface="微软雅黑" panose="020B0503020204020204" pitchFamily="34" charset="-122"/>
              <a:ea typeface="微软雅黑" panose="020B0503020204020204" pitchFamily="34" charset="-122"/>
            </a:endParaRPr>
          </a:p>
          <a:p>
            <a:pPr lvl="3"/>
            <a:r>
              <a:rPr lang="zh-CN" altLang="zh-CN" dirty="0">
                <a:solidFill>
                  <a:srgbClr val="FF0000"/>
                </a:solidFill>
                <a:latin typeface="微软雅黑" panose="020B0503020204020204" pitchFamily="34" charset="-122"/>
                <a:ea typeface="微软雅黑" panose="020B0503020204020204" pitchFamily="34" charset="-122"/>
              </a:rPr>
              <a:t>具体要求</a:t>
            </a:r>
          </a:p>
          <a:p>
            <a:pPr lvl="3"/>
            <a:r>
              <a:rPr lang="zh-CN" altLang="zh-CN" dirty="0">
                <a:solidFill>
                  <a:srgbClr val="FF0000"/>
                </a:solidFill>
                <a:latin typeface="微软雅黑" panose="020B0503020204020204" pitchFamily="34" charset="-122"/>
                <a:ea typeface="微软雅黑" panose="020B0503020204020204" pitchFamily="34" charset="-122"/>
              </a:rPr>
              <a:t>宽度：</a:t>
            </a:r>
            <a:r>
              <a:rPr lang="en-US" altLang="zh-CN" dirty="0">
                <a:solidFill>
                  <a:srgbClr val="FF0000"/>
                </a:solidFill>
                <a:latin typeface="微软雅黑" panose="020B0503020204020204" pitchFamily="34" charset="-122"/>
                <a:ea typeface="微软雅黑" panose="020B0503020204020204" pitchFamily="34" charset="-122"/>
              </a:rPr>
              <a:t>90px</a:t>
            </a:r>
            <a:endParaRPr lang="zh-CN" altLang="zh-CN" dirty="0">
              <a:solidFill>
                <a:srgbClr val="FF0000"/>
              </a:solidFill>
              <a:latin typeface="微软雅黑" panose="020B0503020204020204" pitchFamily="34" charset="-122"/>
              <a:ea typeface="微软雅黑" panose="020B0503020204020204" pitchFamily="34" charset="-122"/>
            </a:endParaRPr>
          </a:p>
          <a:p>
            <a:pPr lvl="3"/>
            <a:r>
              <a:rPr lang="zh-CN" altLang="zh-CN" dirty="0">
                <a:solidFill>
                  <a:srgbClr val="FF0000"/>
                </a:solidFill>
                <a:latin typeface="微软雅黑" panose="020B0503020204020204" pitchFamily="34" charset="-122"/>
                <a:ea typeface="微软雅黑" panose="020B0503020204020204" pitchFamily="34" charset="-122"/>
              </a:rPr>
              <a:t>高度：</a:t>
            </a:r>
            <a:r>
              <a:rPr lang="en-US" altLang="zh-CN" dirty="0">
                <a:solidFill>
                  <a:srgbClr val="FF0000"/>
                </a:solidFill>
                <a:latin typeface="微软雅黑" panose="020B0503020204020204" pitchFamily="34" charset="-122"/>
                <a:ea typeface="微软雅黑" panose="020B0503020204020204" pitchFamily="34" charset="-122"/>
              </a:rPr>
              <a:t>90px</a:t>
            </a:r>
            <a:endParaRPr lang="zh-CN" altLang="zh-CN" dirty="0">
              <a:solidFill>
                <a:srgbClr val="FF0000"/>
              </a:solidFill>
              <a:latin typeface="微软雅黑" panose="020B0503020204020204" pitchFamily="34" charset="-122"/>
              <a:ea typeface="微软雅黑" panose="020B0503020204020204" pitchFamily="34" charset="-122"/>
            </a:endParaRPr>
          </a:p>
          <a:p>
            <a:pPr lvl="3"/>
            <a:r>
              <a:rPr lang="zh-CN" altLang="zh-CN" dirty="0">
                <a:solidFill>
                  <a:srgbClr val="FF0000"/>
                </a:solidFill>
                <a:latin typeface="微软雅黑" panose="020B0503020204020204" pitchFamily="34" charset="-122"/>
                <a:ea typeface="微软雅黑" panose="020B0503020204020204" pitchFamily="34" charset="-122"/>
              </a:rPr>
              <a:t>链接：</a:t>
            </a:r>
            <a:r>
              <a:rPr lang="en-US" altLang="zh-CN" dirty="0">
                <a:solidFill>
                  <a:srgbClr val="FF0000"/>
                </a:solidFill>
                <a:latin typeface="微软雅黑" panose="020B0503020204020204" pitchFamily="34" charset="-122"/>
                <a:ea typeface="微软雅黑" panose="020B0503020204020204" pitchFamily="34" charset="-122"/>
              </a:rPr>
              <a:t>http://www.jxdinfo.com/</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928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本专题目标</a:t>
            </a:r>
          </a:p>
        </p:txBody>
      </p:sp>
      <p:sp>
        <p:nvSpPr>
          <p:cNvPr id="9218" name="内容占位符 1"/>
          <p:cNvSpPr>
            <a:spLocks noGrp="1"/>
          </p:cNvSpPr>
          <p:nvPr>
            <p:ph idx="1"/>
          </p:nvPr>
        </p:nvSpPr>
        <p:spPr>
          <a:xfrm>
            <a:off x="1136015" y="1779905"/>
            <a:ext cx="10515600" cy="4351338"/>
          </a:xfrm>
        </p:spPr>
        <p:txBody>
          <a:bodyPr vert="horz" wrap="square" lIns="91440" tIns="45720" rIns="91440" bIns="45720" anchor="t"/>
          <a:lstStyle/>
          <a:p>
            <a:pPr>
              <a:spcBef>
                <a:spcPts val="2200"/>
              </a:spcBef>
              <a:buFont typeface="Wingdings" panose="05000000000000000000" charset="0"/>
              <a:buChar cha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  使用超链接实现页面间导航</a:t>
            </a:r>
          </a:p>
          <a:p>
            <a:pPr>
              <a:spcBef>
                <a:spcPts val="2200"/>
              </a:spcBef>
              <a:buFont typeface="Wingdings" panose="05000000000000000000" charset="0"/>
              <a:buChar cha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  使用各种表单元素实现注册页面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超链接</a:t>
            </a:r>
          </a:p>
        </p:txBody>
      </p:sp>
      <p:sp>
        <p:nvSpPr>
          <p:cNvPr id="3" name="文本框 2"/>
          <p:cNvSpPr txBox="1"/>
          <p:nvPr/>
        </p:nvSpPr>
        <p:spPr>
          <a:xfrm>
            <a:off x="742599" y="1357868"/>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超链接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实现页面间的导航</a:t>
            </a: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123" y="2495307"/>
            <a:ext cx="4643437"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487" y="2959847"/>
            <a:ext cx="3567112"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8" name="AutoShape 7"/>
          <p:cNvSpPr>
            <a:spLocks noChangeArrowheads="1"/>
          </p:cNvSpPr>
          <p:nvPr/>
        </p:nvSpPr>
        <p:spPr bwMode="auto">
          <a:xfrm rot="16200000">
            <a:off x="5197943" y="2774669"/>
            <a:ext cx="431800" cy="1800225"/>
          </a:xfrm>
          <a:prstGeom prst="curvedLeftArrow">
            <a:avLst>
              <a:gd name="adj1" fmla="val 82919"/>
              <a:gd name="adj2" fmla="val 166765"/>
              <a:gd name="adj3" fmla="val 33333"/>
            </a:avLst>
          </a:prstGeom>
          <a:gradFill rotWithShape="1">
            <a:gsLst>
              <a:gs pos="0">
                <a:srgbClr val="B563CF"/>
              </a:gs>
              <a:gs pos="100000">
                <a:srgbClr val="FFFFFF"/>
              </a:gs>
            </a:gsLst>
            <a:lin ang="5400000" scaled="1"/>
          </a:gra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9" name="AutoShape 11"/>
          <p:cNvSpPr>
            <a:spLocks noChangeArrowheads="1"/>
          </p:cNvSpPr>
          <p:nvPr/>
        </p:nvSpPr>
        <p:spPr bwMode="auto">
          <a:xfrm>
            <a:off x="2244071" y="2286789"/>
            <a:ext cx="2160587" cy="408623"/>
          </a:xfrm>
          <a:prstGeom prst="wedgeRoundRectCallout">
            <a:avLst>
              <a:gd name="adj1" fmla="val 36042"/>
              <a:gd name="adj2" fmla="val 357968"/>
              <a:gd name="adj3" fmla="val 16667"/>
            </a:avLst>
          </a:prstGeom>
          <a:gradFill rotWithShape="1">
            <a:gsLst>
              <a:gs pos="0">
                <a:srgbClr val="FFFF99"/>
              </a:gs>
              <a:gs pos="100000">
                <a:srgbClr val="FFFFFF"/>
              </a:gs>
            </a:gsLst>
            <a:lin ang="5400000" scaled="1"/>
          </a:gradFill>
          <a:ln w="9525" algn="ctr">
            <a:solidFill>
              <a:srgbClr val="FF6600"/>
            </a:solidFill>
            <a:miter lim="800000"/>
            <a:headEnd/>
            <a:tailEnd/>
          </a:ln>
          <a:effectLst>
            <a:outerShdw dist="35921"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链接文本或图像</a:t>
            </a:r>
            <a:endParaRPr lang="en-US" altLang="zh-CN" dirty="0">
              <a:latin typeface="微软雅黑" panose="020B0503020204020204" pitchFamily="34" charset="-122"/>
              <a:ea typeface="微软雅黑" panose="020B0503020204020204" pitchFamily="34" charset="-122"/>
            </a:endParaRPr>
          </a:p>
        </p:txBody>
      </p:sp>
      <p:sp>
        <p:nvSpPr>
          <p:cNvPr id="10" name="AutoShape 12"/>
          <p:cNvSpPr>
            <a:spLocks noChangeArrowheads="1"/>
          </p:cNvSpPr>
          <p:nvPr/>
        </p:nvSpPr>
        <p:spPr bwMode="auto">
          <a:xfrm>
            <a:off x="6313956" y="1324292"/>
            <a:ext cx="2736850" cy="408623"/>
          </a:xfrm>
          <a:prstGeom prst="wedgeRoundRectCallout">
            <a:avLst>
              <a:gd name="adj1" fmla="val -36079"/>
              <a:gd name="adj2" fmla="val 276296"/>
              <a:gd name="adj3" fmla="val 16667"/>
            </a:avLst>
          </a:prstGeom>
          <a:gradFill rotWithShape="1">
            <a:gsLst>
              <a:gs pos="0">
                <a:srgbClr val="FFFF99"/>
              </a:gs>
              <a:gs pos="100000">
                <a:srgbClr val="FFFFFF"/>
              </a:gs>
            </a:gsLst>
            <a:lin ang="5400000" scaled="1"/>
          </a:gradFill>
          <a:ln w="9525" algn="ctr">
            <a:solidFill>
              <a:srgbClr val="FF6600"/>
            </a:solidFill>
            <a:miter lim="800000"/>
            <a:headEnd/>
            <a:tailEnd/>
          </a:ln>
          <a:effectLst>
            <a:outerShdw dist="35921"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链接地址（目标）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基本语法</a:t>
            </a:r>
          </a:p>
        </p:txBody>
      </p:sp>
      <p:pic>
        <p:nvPicPr>
          <p:cNvPr id="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026" y="3043238"/>
            <a:ext cx="521017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5" name="Rectangle 3"/>
          <p:cNvSpPr txBox="1">
            <a:spLocks noChangeArrowheads="1"/>
          </p:cNvSpPr>
          <p:nvPr/>
        </p:nvSpPr>
        <p:spPr>
          <a:xfrm>
            <a:off x="827088" y="908050"/>
            <a:ext cx="8099425" cy="29511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8200" lvl="1" indent="-381000">
              <a:buFont typeface="Wingdings" panose="05000000000000000000" pitchFamily="2" charset="2"/>
              <a:buNone/>
            </a:pPr>
            <a:r>
              <a:rPr lang="en-US" altLang="zh-CN"/>
              <a:t>  </a:t>
            </a:r>
          </a:p>
          <a:p>
            <a:pPr marL="838200" lvl="1" indent="-381000">
              <a:buFont typeface="Wingdings" panose="05000000000000000000" pitchFamily="2" charset="2"/>
              <a:buNone/>
            </a:pPr>
            <a:r>
              <a:rPr lang="zh-CN" altLang="en-US"/>
              <a:t> </a:t>
            </a:r>
          </a:p>
          <a:p>
            <a:pPr marL="838200" lvl="1" indent="-381000">
              <a:buFont typeface="Wingdings" panose="05000000000000000000" pitchFamily="2" charset="2"/>
              <a:buNone/>
            </a:pPr>
            <a:endParaRPr lang="zh-CN" altLang="en-US"/>
          </a:p>
        </p:txBody>
      </p:sp>
      <p:sp>
        <p:nvSpPr>
          <p:cNvPr id="7" name="AutoShape 4"/>
          <p:cNvSpPr>
            <a:spLocks noChangeArrowheads="1"/>
          </p:cNvSpPr>
          <p:nvPr/>
        </p:nvSpPr>
        <p:spPr bwMode="auto">
          <a:xfrm>
            <a:off x="2055439" y="1989138"/>
            <a:ext cx="7642225" cy="1014412"/>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b="1">
                <a:ea typeface="黑体" panose="02010609060101010101" pitchFamily="49" charset="-122"/>
                <a:cs typeface="Courier New" panose="02070309020205020404" pitchFamily="49" charset="0"/>
              </a:rPr>
              <a:t>……</a:t>
            </a:r>
          </a:p>
          <a:p>
            <a:pPr algn="l" eaLnBrk="1" hangingPunct="1"/>
            <a:r>
              <a:rPr lang="en-US" altLang="zh-CN" b="1">
                <a:ea typeface="黑体" panose="02010609060101010101" pitchFamily="49" charset="-122"/>
                <a:cs typeface="Courier New" panose="02070309020205020404" pitchFamily="49" charset="0"/>
              </a:rPr>
              <a:t>&lt;a href="span.html" target="_blank"&gt;</a:t>
            </a:r>
            <a:r>
              <a:rPr lang="zh-CN" altLang="en-US" b="1">
                <a:ea typeface="黑体" panose="02010609060101010101" pitchFamily="49" charset="-122"/>
                <a:cs typeface="Courier New" panose="02070309020205020404" pitchFamily="49" charset="0"/>
              </a:rPr>
              <a:t>灿坤蒸气电熨斗</a:t>
            </a:r>
            <a:r>
              <a:rPr lang="en-US" altLang="zh-CN" b="1">
                <a:ea typeface="黑体" panose="02010609060101010101" pitchFamily="49" charset="-122"/>
                <a:cs typeface="Courier New" panose="02070309020205020404" pitchFamily="49" charset="0"/>
              </a:rPr>
              <a:t>&lt;/a&gt;</a:t>
            </a:r>
          </a:p>
          <a:p>
            <a:pPr algn="l" eaLnBrk="1" hangingPunct="1"/>
            <a:r>
              <a:rPr lang="en-US" altLang="zh-CN" b="1">
                <a:ea typeface="黑体" panose="02010609060101010101" pitchFamily="49" charset="-122"/>
                <a:cs typeface="Courier New" panose="02070309020205020404" pitchFamily="49" charset="0"/>
              </a:rPr>
              <a:t>……</a:t>
            </a:r>
          </a:p>
        </p:txBody>
      </p:sp>
      <p:sp>
        <p:nvSpPr>
          <p:cNvPr id="8" name="Rectangle 12"/>
          <p:cNvSpPr>
            <a:spLocks noChangeArrowheads="1"/>
          </p:cNvSpPr>
          <p:nvPr/>
        </p:nvSpPr>
        <p:spPr bwMode="auto">
          <a:xfrm>
            <a:off x="1777626" y="1276350"/>
            <a:ext cx="7931150" cy="5248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20000"/>
              </a:spcBef>
              <a:buClr>
                <a:schemeClr val="tx2"/>
              </a:buClr>
              <a:buFont typeface="Wingdings" panose="05000000000000000000" pitchFamily="2" charset="2"/>
              <a:buBlip>
                <a:blip r:embed="rId3"/>
              </a:buBlip>
            </a:pPr>
            <a:endParaRPr lang="zh-CN" altLang="en-US" sz="2800" b="1">
              <a:ea typeface="黑体" panose="02010609060101010101" pitchFamily="49" charset="-122"/>
            </a:endParaRPr>
          </a:p>
        </p:txBody>
      </p:sp>
      <p:sp>
        <p:nvSpPr>
          <p:cNvPr id="9" name="AutoShape 15"/>
          <p:cNvSpPr>
            <a:spLocks noChangeArrowheads="1"/>
          </p:cNvSpPr>
          <p:nvPr/>
        </p:nvSpPr>
        <p:spPr bwMode="auto">
          <a:xfrm rot="18872089">
            <a:off x="5270127" y="3752850"/>
            <a:ext cx="431800" cy="1800225"/>
          </a:xfrm>
          <a:prstGeom prst="curvedLeftArrow">
            <a:avLst>
              <a:gd name="adj1" fmla="val 82919"/>
              <a:gd name="adj2" fmla="val 166765"/>
              <a:gd name="adj3" fmla="val 33333"/>
            </a:avLst>
          </a:prstGeom>
          <a:gradFill rotWithShape="1">
            <a:gsLst>
              <a:gs pos="0">
                <a:srgbClr val="B563CF"/>
              </a:gs>
              <a:gs pos="100000">
                <a:srgbClr val="FFFFFF"/>
              </a:gs>
            </a:gsLst>
            <a:lin ang="5400000" scaled="1"/>
          </a:gra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0" name="AutoShape 11"/>
          <p:cNvSpPr>
            <a:spLocks noChangeArrowheads="1"/>
          </p:cNvSpPr>
          <p:nvPr/>
        </p:nvSpPr>
        <p:spPr bwMode="auto">
          <a:xfrm>
            <a:off x="8257801" y="3068638"/>
            <a:ext cx="1403350" cy="990600"/>
          </a:xfrm>
          <a:prstGeom prst="wedgeRoundRectCallout">
            <a:avLst>
              <a:gd name="adj1" fmla="val -184727"/>
              <a:gd name="adj2" fmla="val 32213"/>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b="1" dirty="0">
                <a:ea typeface="黑体" panose="02010609060101010101" pitchFamily="49" charset="-122"/>
              </a:rPr>
              <a:t>链接在新窗口中打开</a:t>
            </a:r>
          </a:p>
        </p:txBody>
      </p:sp>
      <p:pic>
        <p:nvPicPr>
          <p:cNvPr id="11" name="Picture 17" descr="语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926" y="1011238"/>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8"/>
          <p:cNvGrpSpPr>
            <a:grpSpLocks/>
          </p:cNvGrpSpPr>
          <p:nvPr/>
        </p:nvGrpSpPr>
        <p:grpSpPr bwMode="auto">
          <a:xfrm>
            <a:off x="3722314" y="6394450"/>
            <a:ext cx="4322762" cy="463550"/>
            <a:chOff x="1745" y="3793"/>
            <a:chExt cx="2723" cy="292"/>
          </a:xfrm>
        </p:grpSpPr>
        <p:sp>
          <p:nvSpPr>
            <p:cNvPr id="13" name="AutoShape 19"/>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4" name="Picture 20"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5" name="Text Box 21"/>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b="1">
                  <a:ea typeface="黑体" panose="02010609060101010101" pitchFamily="49" charset="-122"/>
                </a:rPr>
                <a:t>操作演示</a:t>
              </a:r>
              <a:r>
                <a:rPr lang="en-US" altLang="zh-CN" b="1">
                  <a:ea typeface="黑体" panose="02010609060101010101" pitchFamily="49" charset="-122"/>
                </a:rPr>
                <a:t>1</a:t>
              </a:r>
              <a:r>
                <a:rPr lang="zh-CN" altLang="en-US" b="1">
                  <a:ea typeface="黑体" panose="02010609060101010101" pitchFamily="49" charset="-122"/>
                </a:rPr>
                <a:t>：超链接</a:t>
              </a:r>
              <a:endParaRPr lang="en-US" altLang="zh-CN" b="1">
                <a:ea typeface="黑体" panose="02010609060101010101" pitchFamily="49" charset="-122"/>
              </a:endParaRPr>
            </a:p>
          </p:txBody>
        </p:sp>
      </p:grpSp>
      <p:sp>
        <p:nvSpPr>
          <p:cNvPr id="16" name="AutoShape 22"/>
          <p:cNvSpPr>
            <a:spLocks noChangeArrowheads="1"/>
          </p:cNvSpPr>
          <p:nvPr/>
        </p:nvSpPr>
        <p:spPr bwMode="auto">
          <a:xfrm>
            <a:off x="2068139" y="1154113"/>
            <a:ext cx="7843837" cy="709612"/>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r>
              <a:rPr lang="en-US" altLang="zh-CN" b="1" dirty="0">
                <a:ea typeface="黑体" panose="02010609060101010101" pitchFamily="49" charset="-122"/>
                <a:cs typeface="Courier New" panose="02070309020205020404" pitchFamily="49" charset="0"/>
              </a:rPr>
              <a:t>&lt;a </a:t>
            </a:r>
            <a:r>
              <a:rPr lang="en-US" altLang="zh-CN" b="1" dirty="0" err="1">
                <a:ea typeface="黑体" panose="02010609060101010101" pitchFamily="49" charset="-122"/>
                <a:cs typeface="Courier New" panose="02070309020205020404" pitchFamily="49" charset="0"/>
              </a:rPr>
              <a:t>href</a:t>
            </a:r>
            <a:r>
              <a:rPr lang="en-US" altLang="zh-CN" b="1" dirty="0">
                <a:ea typeface="黑体" panose="02010609060101010101" pitchFamily="49" charset="-122"/>
                <a:cs typeface="Courier New" panose="02070309020205020404" pitchFamily="49" charset="0"/>
              </a:rPr>
              <a:t>="</a:t>
            </a:r>
            <a:r>
              <a:rPr lang="zh-CN" altLang="en-US" b="1" dirty="0">
                <a:ea typeface="黑体" panose="02010609060101010101" pitchFamily="49" charset="-122"/>
                <a:cs typeface="Courier New" panose="02070309020205020404" pitchFamily="49" charset="0"/>
              </a:rPr>
              <a:t>链接地址</a:t>
            </a:r>
            <a:r>
              <a:rPr lang="en-US" altLang="zh-CN" b="1" dirty="0">
                <a:ea typeface="黑体" panose="02010609060101010101" pitchFamily="49" charset="-122"/>
                <a:cs typeface="Courier New" panose="02070309020205020404" pitchFamily="49" charset="0"/>
              </a:rPr>
              <a:t>" target="</a:t>
            </a:r>
            <a:r>
              <a:rPr lang="zh-CN" altLang="en-US" b="1" dirty="0">
                <a:ea typeface="黑体" panose="02010609060101010101" pitchFamily="49" charset="-122"/>
                <a:cs typeface="Courier New" panose="02070309020205020404" pitchFamily="49" charset="0"/>
              </a:rPr>
              <a:t>目标窗口位置</a:t>
            </a:r>
            <a:r>
              <a:rPr lang="en-US" altLang="zh-CN" b="1" dirty="0">
                <a:ea typeface="黑体" panose="02010609060101010101" pitchFamily="49" charset="-122"/>
                <a:cs typeface="Courier New" panose="02070309020205020404" pitchFamily="49" charset="0"/>
              </a:rPr>
              <a:t>"&gt;</a:t>
            </a:r>
            <a:r>
              <a:rPr lang="zh-CN" altLang="en-US" b="1" dirty="0">
                <a:ea typeface="黑体" panose="02010609060101010101" pitchFamily="49" charset="-122"/>
                <a:cs typeface="Courier New" panose="02070309020205020404" pitchFamily="49" charset="0"/>
              </a:rPr>
              <a:t>   链接热点文本或图像</a:t>
            </a:r>
            <a:r>
              <a:rPr lang="en-US" altLang="zh-CN" b="1" dirty="0">
                <a:ea typeface="黑体" panose="02010609060101010101" pitchFamily="49" charset="-122"/>
                <a:cs typeface="Courier New" panose="02070309020205020404" pitchFamily="49" charset="0"/>
              </a:rPr>
              <a:t>&lt;/a&gt;</a:t>
            </a:r>
          </a:p>
        </p:txBody>
      </p:sp>
      <p:pic>
        <p:nvPicPr>
          <p:cNvPr id="17" name="Picture 23" descr="示例"/>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7389" y="2060575"/>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2676" y="3835400"/>
            <a:ext cx="7002463" cy="21621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952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超链接的三类应用场合</a:t>
            </a:r>
            <a:r>
              <a:rPr lang="en-US" altLang="zh-CN" dirty="0"/>
              <a:t>4-1</a:t>
            </a:r>
            <a:endParaRPr lang="zh-CN" altLang="en-US" dirty="0"/>
          </a:p>
        </p:txBody>
      </p:sp>
      <p:sp>
        <p:nvSpPr>
          <p:cNvPr id="4" name="AutoShape 2"/>
          <p:cNvSpPr>
            <a:spLocks noChangeArrowheads="1"/>
          </p:cNvSpPr>
          <p:nvPr/>
        </p:nvSpPr>
        <p:spPr bwMode="auto">
          <a:xfrm>
            <a:off x="917201" y="2574949"/>
            <a:ext cx="5600700" cy="1634490"/>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 &lt;a </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="register/register.html"&gt;[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免费注册</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 </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  &lt;a </a:t>
            </a:r>
            <a:r>
              <a:rPr lang="en-US" altLang="zh-CN" dirty="0" err="1">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="login/login.htm"&gt;[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登录</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 </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p:txBody>
      </p:sp>
      <p:sp>
        <p:nvSpPr>
          <p:cNvPr id="5" name="Rectangle 5"/>
          <p:cNvSpPr txBox="1">
            <a:spLocks noChangeArrowheads="1"/>
          </p:cNvSpPr>
          <p:nvPr/>
        </p:nvSpPr>
        <p:spPr>
          <a:xfrm>
            <a:off x="611188" y="1038225"/>
            <a:ext cx="7931150" cy="5248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Bef>
                <a:spcPts val="2200"/>
              </a:spcBef>
              <a:spcAft>
                <a:spcPct val="0"/>
              </a:spcAft>
              <a:buFont typeface="Wingdings" panose="05000000000000000000" pitchFamily="2" charset="2"/>
              <a:buChar char="l"/>
              <a:defRPr/>
            </a:pPr>
            <a:r>
              <a:rPr lang="zh-CN" altLang="en-US" sz="1800" dirty="0">
                <a:solidFill>
                  <a:srgbClr val="FF0000"/>
                </a:solidFill>
              </a:rPr>
              <a:t>  </a:t>
            </a:r>
            <a:r>
              <a:rPr lang="zh-CN" altLang="en-US" sz="1800" dirty="0">
                <a:solidFill>
                  <a:srgbClr val="FF0000"/>
                </a:solidFill>
                <a:latin typeface="微软雅黑" panose="020B0503020204020204" pitchFamily="34" charset="-122"/>
                <a:ea typeface="微软雅黑" panose="020B0503020204020204" pitchFamily="34" charset="-122"/>
              </a:rPr>
              <a:t>页面间链接  </a:t>
            </a:r>
          </a:p>
          <a:p>
            <a:pPr fontAlgn="base">
              <a:spcBef>
                <a:spcPts val="2200"/>
              </a:spcBef>
              <a:spcAft>
                <a:spcPct val="0"/>
              </a:spcAft>
              <a:buFont typeface="Wingdings" panose="05000000000000000000" pitchFamily="2" charset="2"/>
              <a:buChar char="l"/>
              <a:defRPr/>
            </a:pPr>
            <a:r>
              <a:rPr lang="zh-CN" altLang="en-US" sz="1800" dirty="0"/>
              <a:t>  </a:t>
            </a:r>
            <a:r>
              <a:rPr lang="zh-CN" altLang="en-US" sz="1800" dirty="0">
                <a:latin typeface="微软雅黑" panose="020B0503020204020204" pitchFamily="34" charset="-122"/>
                <a:ea typeface="微软雅黑" panose="020B0503020204020204" pitchFamily="34" charset="-122"/>
              </a:rPr>
              <a:t>锚链接  </a:t>
            </a:r>
          </a:p>
          <a:p>
            <a:pPr fontAlgn="base">
              <a:spcBef>
                <a:spcPts val="2200"/>
              </a:spcBef>
              <a:spcAft>
                <a:spcPct val="0"/>
              </a:spcAft>
              <a:buFont typeface="Wingdings" panose="05000000000000000000" pitchFamily="2" charset="2"/>
              <a:buChar char="l"/>
              <a:defRPr/>
            </a:pPr>
            <a:r>
              <a:rPr lang="zh-CN" altLang="en-US" sz="1800" dirty="0"/>
              <a:t>  </a:t>
            </a:r>
            <a:r>
              <a:rPr lang="zh-CN" altLang="en-US" sz="1800" dirty="0">
                <a:latin typeface="微软雅黑" panose="020B0503020204020204" pitchFamily="34" charset="-122"/>
                <a:ea typeface="微软雅黑" panose="020B0503020204020204" pitchFamily="34" charset="-122"/>
              </a:rPr>
              <a:t>功能性链接 </a:t>
            </a:r>
          </a:p>
          <a:p>
            <a:pPr>
              <a:buFont typeface="Wingdings" panose="05000000000000000000" pitchFamily="2" charset="2"/>
              <a:buNone/>
            </a:pPr>
            <a:r>
              <a:rPr lang="zh-CN" altLang="en-US" dirty="0"/>
              <a:t>     </a:t>
            </a:r>
          </a:p>
          <a:p>
            <a:endParaRPr lang="zh-CN" altLang="en-US" dirty="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455" y="4105880"/>
            <a:ext cx="3173413"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pic>
        <p:nvPicPr>
          <p:cNvPr id="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037" y="2492375"/>
            <a:ext cx="3024188"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037" y="4376346"/>
            <a:ext cx="3024188"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10" name="AutoShape 10"/>
          <p:cNvSpPr>
            <a:spLocks noChangeArrowheads="1"/>
          </p:cNvSpPr>
          <p:nvPr/>
        </p:nvSpPr>
        <p:spPr bwMode="auto">
          <a:xfrm rot="20201341">
            <a:off x="6442818" y="3883110"/>
            <a:ext cx="1223962" cy="576262"/>
          </a:xfrm>
          <a:prstGeom prst="rightArrow">
            <a:avLst>
              <a:gd name="adj1" fmla="val 49861"/>
              <a:gd name="adj2" fmla="val 53168"/>
            </a:avLst>
          </a:prstGeom>
          <a:gradFill rotWithShape="1">
            <a:gsLst>
              <a:gs pos="0">
                <a:srgbClr val="B563CF"/>
              </a:gs>
              <a:gs pos="100000">
                <a:srgbClr val="FFFFFF"/>
              </a:gs>
            </a:gsLst>
            <a:lin ang="5400000" scaled="1"/>
          </a:gradFill>
          <a:ln w="6350">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 name="AutoShape 11"/>
          <p:cNvSpPr>
            <a:spLocks noChangeArrowheads="1"/>
          </p:cNvSpPr>
          <p:nvPr/>
        </p:nvSpPr>
        <p:spPr bwMode="auto">
          <a:xfrm rot="539414">
            <a:off x="6553027" y="4571394"/>
            <a:ext cx="1223962" cy="576262"/>
          </a:xfrm>
          <a:prstGeom prst="rightArrow">
            <a:avLst>
              <a:gd name="adj1" fmla="val 49861"/>
              <a:gd name="adj2" fmla="val 53168"/>
            </a:avLst>
          </a:prstGeom>
          <a:gradFill rotWithShape="1">
            <a:gsLst>
              <a:gs pos="0">
                <a:srgbClr val="B563CF"/>
              </a:gs>
              <a:gs pos="100000">
                <a:srgbClr val="FFFFFF"/>
              </a:gs>
            </a:gsLst>
            <a:lin ang="5400000" scaled="1"/>
          </a:gradFill>
          <a:ln w="6350">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 name="AutoShape 6"/>
          <p:cNvSpPr>
            <a:spLocks noChangeArrowheads="1"/>
          </p:cNvSpPr>
          <p:nvPr/>
        </p:nvSpPr>
        <p:spPr bwMode="auto">
          <a:xfrm>
            <a:off x="3446078" y="5420207"/>
            <a:ext cx="1403350" cy="715089"/>
          </a:xfrm>
          <a:prstGeom prst="wedgeRoundRectCallout">
            <a:avLst>
              <a:gd name="adj1" fmla="val 41630"/>
              <a:gd name="adj2" fmla="val -10881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常用于网站导航</a:t>
            </a:r>
          </a:p>
        </p:txBody>
      </p:sp>
      <p:sp>
        <p:nvSpPr>
          <p:cNvPr id="13" name="AutoShape 12"/>
          <p:cNvSpPr>
            <a:spLocks noChangeArrowheads="1"/>
          </p:cNvSpPr>
          <p:nvPr/>
        </p:nvSpPr>
        <p:spPr bwMode="auto">
          <a:xfrm>
            <a:off x="4576763" y="1645958"/>
            <a:ext cx="1728788" cy="408623"/>
          </a:xfrm>
          <a:prstGeom prst="wedgeRoundRectCallout">
            <a:avLst>
              <a:gd name="adj1" fmla="val -120981"/>
              <a:gd name="adj2" fmla="val 259560"/>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相对路径</a:t>
            </a:r>
          </a:p>
        </p:txBody>
      </p:sp>
      <p:grpSp>
        <p:nvGrpSpPr>
          <p:cNvPr id="14" name="Group 13"/>
          <p:cNvGrpSpPr>
            <a:grpSpLocks/>
          </p:cNvGrpSpPr>
          <p:nvPr/>
        </p:nvGrpSpPr>
        <p:grpSpPr bwMode="auto">
          <a:xfrm>
            <a:off x="3938681" y="6273267"/>
            <a:ext cx="4322762" cy="463550"/>
            <a:chOff x="1745" y="3793"/>
            <a:chExt cx="2723" cy="292"/>
          </a:xfrm>
        </p:grpSpPr>
        <p:sp>
          <p:nvSpPr>
            <p:cNvPr id="15" name="AutoShape 14"/>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6" name="Picture 15"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7" name="Text Box 16"/>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：页面链接</a:t>
              </a:r>
            </a:p>
          </p:txBody>
        </p:sp>
      </p:grpSp>
    </p:spTree>
    <p:extLst>
      <p:ext uri="{BB962C8B-B14F-4D97-AF65-F5344CB8AC3E}">
        <p14:creationId xmlns:p14="http://schemas.microsoft.com/office/powerpoint/2010/main" val="27284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500"/>
                            </p:stCondLst>
                            <p:childTnLst>
                              <p:par>
                                <p:cTn id="22" presetID="5" presetClass="entr" presetSubtype="1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500"/>
                                        <p:tgtEl>
                                          <p:spTgt spid="8"/>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2500"/>
                            </p:stCondLst>
                            <p:childTnLst>
                              <p:par>
                                <p:cTn id="30" presetID="5" presetClass="entr" presetSubtype="1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258" y="669488"/>
            <a:ext cx="4386067" cy="456882"/>
          </a:xfrm>
        </p:spPr>
        <p:txBody>
          <a:bodyPr/>
          <a:lstStyle/>
          <a:p>
            <a:r>
              <a:rPr lang="zh-CN" altLang="en-US" dirty="0"/>
              <a:t>超链接的三类应用场合</a:t>
            </a:r>
            <a:r>
              <a:rPr lang="en-US" altLang="zh-CN" dirty="0"/>
              <a:t>4-2</a:t>
            </a:r>
            <a:endParaRPr lang="zh-CN" altLang="en-US" dirty="0"/>
          </a:p>
        </p:txBody>
      </p:sp>
      <p:sp>
        <p:nvSpPr>
          <p:cNvPr id="3" name="文本框 2"/>
          <p:cNvSpPr txBox="1"/>
          <p:nvPr/>
        </p:nvSpPr>
        <p:spPr>
          <a:xfrm>
            <a:off x="466725" y="1126370"/>
            <a:ext cx="9435465" cy="1487587"/>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实现锚链接</a:t>
            </a: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noProof="0" dirty="0">
                <a:ln>
                  <a:noFill/>
                </a:ln>
                <a:effectLst/>
                <a:uLnTx/>
                <a:uFillTx/>
                <a:latin typeface="微软雅黑" panose="020B0503020204020204" pitchFamily="34" charset="-122"/>
                <a:ea typeface="微软雅黑" panose="020B0503020204020204" pitchFamily="34" charset="-122"/>
                <a:sym typeface="+mn-ea"/>
              </a:rPr>
              <a:t>1</a:t>
            </a:r>
            <a:r>
              <a:rPr lang="zh-CN" altLang="en-US" noProof="0" dirty="0">
                <a:ln>
                  <a:noFill/>
                </a:ln>
                <a:effectLst/>
                <a:uLnTx/>
                <a:uFillTx/>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rPr>
              <a:t>定义标记（锚）：       </a:t>
            </a:r>
            <a:r>
              <a:rPr lang="en-US" altLang="zh-CN" dirty="0">
                <a:latin typeface="微软雅黑" panose="020B0503020204020204" pitchFamily="34" charset="-122"/>
                <a:ea typeface="微软雅黑" panose="020B0503020204020204" pitchFamily="34" charset="-122"/>
              </a:rPr>
              <a:t>&lt;a name="</a:t>
            </a:r>
            <a:r>
              <a:rPr lang="zh-CN" altLang="en-US" dirty="0">
                <a:latin typeface="微软雅黑" panose="020B0503020204020204" pitchFamily="34" charset="-122"/>
                <a:ea typeface="微软雅黑" panose="020B0503020204020204" pitchFamily="34" charset="-122"/>
              </a:rPr>
              <a:t>标记名</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目标位置</a:t>
            </a:r>
            <a:r>
              <a:rPr lang="en-US" altLang="zh-CN" dirty="0">
                <a:latin typeface="微软雅黑" panose="020B0503020204020204" pitchFamily="34" charset="-122"/>
                <a:ea typeface="微软雅黑" panose="020B0503020204020204" pitchFamily="34" charset="-122"/>
              </a:rPr>
              <a:t>&lt;/a&gt;</a:t>
            </a: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lvl="1" fontAlgn="base">
              <a:spcBef>
                <a:spcPts val="2200"/>
              </a:spcBef>
              <a:spcAft>
                <a:spcPct val="0"/>
              </a:spcAft>
              <a:defRPr/>
            </a:pPr>
            <a:r>
              <a:rPr lang="en-US" altLang="zh-CN" noProof="0" dirty="0">
                <a:ln>
                  <a:noFill/>
                </a:ln>
                <a:effectLst/>
                <a:uLnTx/>
                <a:uFillTx/>
                <a:latin typeface="微软雅黑" panose="020B0503020204020204" pitchFamily="34" charset="-122"/>
                <a:ea typeface="微软雅黑" panose="020B0503020204020204" pitchFamily="34" charset="-122"/>
                <a:sym typeface="+mn-ea"/>
              </a:rPr>
              <a:t>2</a:t>
            </a:r>
            <a:r>
              <a:rPr lang="zh-CN" altLang="en-US" noProof="0" dirty="0">
                <a:ln>
                  <a:noFill/>
                </a:ln>
                <a:effectLst/>
                <a:uLnTx/>
                <a:uFillTx/>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rPr>
              <a:t>设置链接到标记位置：</a:t>
            </a:r>
            <a:r>
              <a:rPr lang="en-US" altLang="zh-CN" dirty="0">
                <a:latin typeface="微软雅黑" panose="020B0503020204020204" pitchFamily="34" charset="-122"/>
                <a:ea typeface="微软雅黑" panose="020B0503020204020204" pitchFamily="34" charset="-122"/>
              </a:rPr>
              <a:t>&lt;a </a:t>
            </a:r>
            <a:r>
              <a:rPr lang="en-US" altLang="zh-CN" dirty="0" err="1">
                <a:latin typeface="微软雅黑" panose="020B0503020204020204" pitchFamily="34" charset="-122"/>
                <a:ea typeface="微软雅黑" panose="020B0503020204020204" pitchFamily="34" charset="-122"/>
              </a:rPr>
              <a:t>href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标记名</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当前位置</a:t>
            </a:r>
            <a:r>
              <a:rPr lang="en-US" altLang="zh-CN" dirty="0">
                <a:latin typeface="微软雅黑" panose="020B0503020204020204" pitchFamily="34" charset="-122"/>
                <a:ea typeface="微软雅黑" panose="020B0503020204020204" pitchFamily="34" charset="-122"/>
              </a:rPr>
              <a:t>&lt;/a&gt; </a:t>
            </a:r>
            <a:endParaRPr lang="zh-CN" altLang="en-US" dirty="0">
              <a:latin typeface="微软雅黑" panose="020B0503020204020204" pitchFamily="34" charset="-122"/>
              <a:ea typeface="微软雅黑" panose="020B0503020204020204" pitchFamily="34" charset="-122"/>
            </a:endParaRPr>
          </a:p>
        </p:txBody>
      </p:sp>
      <p:sp>
        <p:nvSpPr>
          <p:cNvPr id="6" name="AutoShape 2"/>
          <p:cNvSpPr>
            <a:spLocks noChangeArrowheads="1"/>
          </p:cNvSpPr>
          <p:nvPr/>
        </p:nvSpPr>
        <p:spPr bwMode="auto">
          <a:xfrm>
            <a:off x="1581397" y="3752195"/>
            <a:ext cx="4462463" cy="1634490"/>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&lt;a </a:t>
            </a:r>
            <a:r>
              <a:rPr lang="en-US" altLang="zh-CN" dirty="0" err="1">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="#star"&gt;[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明星专区</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 &lt;a name=“star&gt;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明显专区内容</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p:txBody>
      </p:sp>
      <p:sp>
        <p:nvSpPr>
          <p:cNvPr id="7" name="AutoShape 16"/>
          <p:cNvSpPr>
            <a:spLocks noChangeArrowheads="1"/>
          </p:cNvSpPr>
          <p:nvPr/>
        </p:nvSpPr>
        <p:spPr bwMode="auto">
          <a:xfrm>
            <a:off x="3740397" y="5676245"/>
            <a:ext cx="1584325" cy="408623"/>
          </a:xfrm>
          <a:prstGeom prst="wedgeRoundRectCallout">
            <a:avLst>
              <a:gd name="adj1" fmla="val -80759"/>
              <a:gd name="adj2" fmla="val -150685"/>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定义标记</a:t>
            </a:r>
          </a:p>
        </p:txBody>
      </p:sp>
      <p:sp>
        <p:nvSpPr>
          <p:cNvPr id="8" name="AutoShape 17"/>
          <p:cNvSpPr>
            <a:spLocks noChangeArrowheads="1"/>
          </p:cNvSpPr>
          <p:nvPr/>
        </p:nvSpPr>
        <p:spPr bwMode="auto">
          <a:xfrm>
            <a:off x="4459535" y="3360082"/>
            <a:ext cx="1584325" cy="715089"/>
          </a:xfrm>
          <a:prstGeom prst="wedgeRoundRectCallout">
            <a:avLst>
              <a:gd name="adj1" fmla="val -89278"/>
              <a:gd name="adj2" fmla="val 50227"/>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设置链接到标记位置</a:t>
            </a:r>
          </a:p>
        </p:txBody>
      </p:sp>
      <p:sp>
        <p:nvSpPr>
          <p:cNvPr id="9" name="Text Box 22"/>
          <p:cNvSpPr txBox="1">
            <a:spLocks noChangeArrowheads="1"/>
          </p:cNvSpPr>
          <p:nvPr/>
        </p:nvSpPr>
        <p:spPr bwMode="auto">
          <a:xfrm>
            <a:off x="1867147" y="2944713"/>
            <a:ext cx="3025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txBody>
          <a:bodyPr anchor="b">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页面内的锚链接</a:t>
            </a:r>
          </a:p>
        </p:txBody>
      </p:sp>
      <p:pic>
        <p:nvPicPr>
          <p:cNvPr id="1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785" y="2613957"/>
            <a:ext cx="3960812"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pic>
      <p:sp>
        <p:nvSpPr>
          <p:cNvPr id="11" name="AutoShape 29"/>
          <p:cNvSpPr>
            <a:spLocks noChangeArrowheads="1"/>
          </p:cNvSpPr>
          <p:nvPr/>
        </p:nvSpPr>
        <p:spPr bwMode="auto">
          <a:xfrm rot="516939">
            <a:off x="8348910" y="3910945"/>
            <a:ext cx="431800" cy="1800225"/>
          </a:xfrm>
          <a:prstGeom prst="curvedLeftArrow">
            <a:avLst>
              <a:gd name="adj1" fmla="val 82919"/>
              <a:gd name="adj2" fmla="val 166765"/>
              <a:gd name="adj3" fmla="val 33333"/>
            </a:avLst>
          </a:prstGeom>
          <a:gradFill rotWithShape="1">
            <a:gsLst>
              <a:gs pos="0">
                <a:srgbClr val="B563CF"/>
              </a:gs>
              <a:gs pos="100000">
                <a:srgbClr val="FFFFFF"/>
              </a:gs>
            </a:gsLst>
            <a:lin ang="5400000" scaled="1"/>
          </a:gra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2" name="AutoShape 31"/>
          <p:cNvSpPr>
            <a:spLocks noChangeArrowheads="1"/>
          </p:cNvSpPr>
          <p:nvPr/>
        </p:nvSpPr>
        <p:spPr bwMode="auto">
          <a:xfrm>
            <a:off x="8709272" y="2758420"/>
            <a:ext cx="1584325" cy="1328023"/>
          </a:xfrm>
          <a:prstGeom prst="wedgeRoundRectCallout">
            <a:avLst>
              <a:gd name="adj1" fmla="val -104310"/>
              <a:gd name="adj2" fmla="val 40259"/>
              <a:gd name="adj3" fmla="val 16667"/>
            </a:avLst>
          </a:prstGeom>
          <a:gradFill rotWithShape="1">
            <a:gsLst>
              <a:gs pos="0">
                <a:srgbClr val="FFFF99"/>
              </a:gs>
              <a:gs pos="100000">
                <a:srgbClr val="FFFFFF"/>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dirty="0">
                <a:latin typeface="微软雅黑" panose="020B0503020204020204" pitchFamily="34" charset="-122"/>
                <a:ea typeface="微软雅黑" panose="020B0503020204020204" pitchFamily="34" charset="-122"/>
              </a:rPr>
              <a:t>适用于页面内容较多，超过一屏的场合</a:t>
            </a:r>
          </a:p>
        </p:txBody>
      </p:sp>
      <p:grpSp>
        <p:nvGrpSpPr>
          <p:cNvPr id="13" name="Group 36"/>
          <p:cNvGrpSpPr>
            <a:grpSpLocks/>
          </p:cNvGrpSpPr>
          <p:nvPr/>
        </p:nvGrpSpPr>
        <p:grpSpPr bwMode="auto">
          <a:xfrm>
            <a:off x="1795710" y="6287432"/>
            <a:ext cx="4464050" cy="463550"/>
            <a:chOff x="1745" y="3793"/>
            <a:chExt cx="2723" cy="292"/>
          </a:xfrm>
        </p:grpSpPr>
        <p:sp>
          <p:nvSpPr>
            <p:cNvPr id="14" name="AutoShape 37"/>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5" name="Picture 3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6" name="Text Box 39"/>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：锚链接（同页）</a:t>
              </a:r>
            </a:p>
          </p:txBody>
        </p:sp>
      </p:grpSp>
      <p:pic>
        <p:nvPicPr>
          <p:cNvPr id="17" name="Picture 40" descr="示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28" y="3063220"/>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154" y="3361194"/>
            <a:ext cx="6684962" cy="251936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498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超链接的三类应用场合</a:t>
            </a:r>
            <a:r>
              <a:rPr lang="en-US" altLang="zh-CN" dirty="0"/>
              <a:t>4-3</a:t>
            </a:r>
            <a:endParaRPr lang="zh-CN" altLang="en-US" dirty="0"/>
          </a:p>
        </p:txBody>
      </p:sp>
      <p:sp>
        <p:nvSpPr>
          <p:cNvPr id="3" name="文本框 2"/>
          <p:cNvSpPr txBox="1"/>
          <p:nvPr/>
        </p:nvSpPr>
        <p:spPr>
          <a:xfrm>
            <a:off x="894491" y="1054142"/>
            <a:ext cx="9435465" cy="369332"/>
          </a:xfrm>
          <a:prstGeom prst="rect">
            <a:avLst/>
          </a:prstGeom>
          <a:noFill/>
        </p:spPr>
        <p:txBody>
          <a:bodyPr wrap="square" rtlCol="0" anchor="t">
            <a:spAutoFit/>
          </a:bodyPr>
          <a:lstStyle/>
          <a:p>
            <a:pPr marL="285750" fontAlgn="base">
              <a:spcBef>
                <a:spcPts val="2200"/>
              </a:spcBef>
              <a:spcAft>
                <a:spcPct val="0"/>
              </a:spcAft>
              <a:buFont typeface="Wingdings" panose="05000000000000000000" pitchFamily="2" charset="2"/>
              <a:buChar char="l"/>
              <a:defRPr/>
            </a:pPr>
            <a:r>
              <a:rPr lang="zh-CN" altLang="en-US" dirty="0"/>
              <a:t>  </a:t>
            </a:r>
            <a:r>
              <a:rPr lang="zh-CN" altLang="en-US" dirty="0">
                <a:latin typeface="微软雅黑" panose="020B0503020204020204" pitchFamily="34" charset="-122"/>
                <a:ea typeface="微软雅黑" panose="020B0503020204020204" pitchFamily="34" charset="-122"/>
              </a:rPr>
              <a:t>实现锚链接</a:t>
            </a:r>
          </a:p>
        </p:txBody>
      </p:sp>
      <p:sp>
        <p:nvSpPr>
          <p:cNvPr id="6" name="AutoShape 16"/>
          <p:cNvSpPr>
            <a:spLocks noChangeArrowheads="1"/>
          </p:cNvSpPr>
          <p:nvPr/>
        </p:nvSpPr>
        <p:spPr bwMode="auto">
          <a:xfrm>
            <a:off x="1331913" y="4144307"/>
            <a:ext cx="6048375" cy="1014413"/>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标记所在页</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&lt;a </a:t>
            </a:r>
            <a:r>
              <a:rPr lang="en-US" altLang="zh-CN" dirty="0" err="1">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="#star"&gt;[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明星专区</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p:txBody>
      </p:sp>
      <p:sp>
        <p:nvSpPr>
          <p:cNvPr id="7" name="Text Box 17"/>
          <p:cNvSpPr txBox="1">
            <a:spLocks noChangeArrowheads="1"/>
          </p:cNvSpPr>
          <p:nvPr/>
        </p:nvSpPr>
        <p:spPr bwMode="auto">
          <a:xfrm>
            <a:off x="1331913" y="3338931"/>
            <a:ext cx="32400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8778596" algn="ctr" rotWithShape="0">
                    <a:schemeClr val="bg2"/>
                  </a:outerShdw>
                </a:effectLst>
              </a14:hiddenEffects>
            </a:ext>
          </a:extLst>
        </p:spPr>
        <p:txBody>
          <a:bodyPr anchor="b">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页面间的锚链接</a:t>
            </a:r>
          </a:p>
        </p:txBody>
      </p:sp>
      <p:sp>
        <p:nvSpPr>
          <p:cNvPr id="8" name="AutoShape 18"/>
          <p:cNvSpPr>
            <a:spLocks noChangeArrowheads="1"/>
          </p:cNvSpPr>
          <p:nvPr/>
        </p:nvSpPr>
        <p:spPr bwMode="auto">
          <a:xfrm>
            <a:off x="1331913" y="1831479"/>
            <a:ext cx="6121400" cy="1014413"/>
          </a:xfrm>
          <a:prstGeom prst="roundRect">
            <a:avLst>
              <a:gd name="adj" fmla="val 16667"/>
            </a:avLst>
          </a:prstGeom>
          <a:gradFill rotWithShape="1">
            <a:gsLst>
              <a:gs pos="0">
                <a:srgbClr val="CCFFFF"/>
              </a:gs>
              <a:gs pos="100000">
                <a:srgbClr val="FFFFFF"/>
              </a:gs>
            </a:gsLst>
            <a:lin ang="5400000" scaled="1"/>
          </a:gradFill>
          <a:ln w="9525" algn="ctr">
            <a:solidFill>
              <a:srgbClr val="00808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链接页</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a:t>
            </a:r>
          </a:p>
          <a:p>
            <a:pPr algn="l" eaLnBrk="1" hangingPunct="1"/>
            <a:r>
              <a:rPr lang="zh-CN" altLang="en-US" dirty="0">
                <a:latin typeface="微软雅黑" panose="020B0503020204020204" pitchFamily="34" charset="-122"/>
                <a:ea typeface="微软雅黑" panose="020B0503020204020204" pitchFamily="34" charset="-122"/>
                <a:cs typeface="Courier New" panose="02070309020205020404" pitchFamily="49" charset="0"/>
              </a:rPr>
              <a:t>明星体验：</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 </a:t>
            </a:r>
            <a:r>
              <a:rPr lang="en-US" altLang="zh-CN" dirty="0" err="1">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href</a:t>
            </a:r>
            <a:r>
              <a:rPr lang="en-US" altLang="zh-CN" dirty="0">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zh-CN" dirty="0" err="1">
                <a:solidFill>
                  <a:srgbClr val="0000FF"/>
                </a:solidFill>
                <a:latin typeface="微软雅黑" panose="020B0503020204020204" pitchFamily="34" charset="-122"/>
                <a:ea typeface="微软雅黑" panose="020B0503020204020204" pitchFamily="34" charset="-122"/>
                <a:cs typeface="Courier New" panose="02070309020205020404" pitchFamily="49" charset="0"/>
              </a:rPr>
              <a:t>anchor.html#star</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"&gt;</a:t>
            </a:r>
            <a:r>
              <a:rPr lang="zh-CN" altLang="en-US" dirty="0">
                <a:latin typeface="微软雅黑" panose="020B0503020204020204" pitchFamily="34" charset="-122"/>
                <a:ea typeface="微软雅黑" panose="020B0503020204020204" pitchFamily="34" charset="-122"/>
                <a:cs typeface="Courier New" panose="02070309020205020404" pitchFamily="49" charset="0"/>
              </a:rPr>
              <a:t>明星专区</a:t>
            </a:r>
            <a:r>
              <a:rPr lang="en-US" altLang="zh-CN" dirty="0">
                <a:latin typeface="微软雅黑" panose="020B0503020204020204" pitchFamily="34" charset="-122"/>
                <a:ea typeface="微软雅黑" panose="020B0503020204020204" pitchFamily="34" charset="-122"/>
                <a:cs typeface="Courier New" panose="02070309020205020404" pitchFamily="49" charset="0"/>
              </a:rPr>
              <a:t>&lt;/a&gt;</a:t>
            </a:r>
          </a:p>
          <a:p>
            <a:pPr algn="l" eaLnBrk="1" hangingPunct="1"/>
            <a:r>
              <a:rPr lang="en-US" altLang="zh-CN" dirty="0">
                <a:latin typeface="微软雅黑" panose="020B0503020204020204" pitchFamily="34" charset="-122"/>
                <a:ea typeface="微软雅黑" panose="020B0503020204020204" pitchFamily="34" charset="-122"/>
                <a:cs typeface="Courier New" panose="02070309020205020404" pitchFamily="49" charset="0"/>
              </a:rPr>
              <a:t> ……</a:t>
            </a:r>
          </a:p>
        </p:txBody>
      </p:sp>
      <p:grpSp>
        <p:nvGrpSpPr>
          <p:cNvPr id="9" name="Group 19"/>
          <p:cNvGrpSpPr>
            <a:grpSpLocks/>
          </p:cNvGrpSpPr>
          <p:nvPr/>
        </p:nvGrpSpPr>
        <p:grpSpPr bwMode="auto">
          <a:xfrm>
            <a:off x="2770188" y="6021388"/>
            <a:ext cx="5041900" cy="463550"/>
            <a:chOff x="1745" y="3793"/>
            <a:chExt cx="2723" cy="292"/>
          </a:xfrm>
        </p:grpSpPr>
        <p:sp>
          <p:nvSpPr>
            <p:cNvPr id="10" name="AutoShape 20"/>
            <p:cNvSpPr>
              <a:spLocks noChangeArrowheads="1"/>
            </p:cNvSpPr>
            <p:nvPr/>
          </p:nvSpPr>
          <p:spPr bwMode="auto">
            <a:xfrm>
              <a:off x="1745" y="3793"/>
              <a:ext cx="2723" cy="272"/>
            </a:xfrm>
            <a:prstGeom prst="flowChartAlternateProcess">
              <a:avLst/>
            </a:prstGeom>
            <a:gradFill rotWithShape="1">
              <a:gsLst>
                <a:gs pos="0">
                  <a:schemeClr val="bg1"/>
                </a:gs>
                <a:gs pos="100000">
                  <a:srgbClr val="A1DFED"/>
                </a:gs>
              </a:gsLst>
              <a:lin ang="5400000" scaled="1"/>
            </a:gradFill>
            <a:ln w="31750" algn="ctr">
              <a:solidFill>
                <a:srgbClr val="008080"/>
              </a:solidFill>
              <a:miter lim="800000"/>
              <a:headEnd/>
              <a:tailEnd/>
            </a:ln>
            <a:effectLst>
              <a:prstShdw prst="shdw13" dist="53882" dir="13500000">
                <a:srgbClr val="1C99C6">
                  <a:alpha val="50000"/>
                </a:srgbClr>
              </a:prst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pic>
          <p:nvPicPr>
            <p:cNvPr id="11" name="Picture 21" descr="说话气泡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 y="3793"/>
              <a:ext cx="426" cy="292"/>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66FF"/>
                  </a:solidFill>
                  <a:miter lim="800000"/>
                  <a:headEnd/>
                  <a:tailEnd/>
                </a14:hiddenLine>
              </a:ext>
            </a:extLst>
          </p:spPr>
        </p:pic>
        <p:sp>
          <p:nvSpPr>
            <p:cNvPr id="12" name="Text Box 22"/>
            <p:cNvSpPr txBox="1">
              <a:spLocks noChangeArrowheads="1"/>
            </p:cNvSpPr>
            <p:nvPr/>
          </p:nvSpPr>
          <p:spPr bwMode="auto">
            <a:xfrm>
              <a:off x="2203" y="3793"/>
              <a:ext cx="2174" cy="231"/>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2"/>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操作演示</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：锚链接（不同页间）</a:t>
              </a:r>
              <a:endParaRPr lang="en-US" altLang="zh-CN" dirty="0">
                <a:latin typeface="微软雅黑" panose="020B0503020204020204" pitchFamily="34" charset="-122"/>
                <a:ea typeface="微软雅黑" panose="020B0503020204020204" pitchFamily="34" charset="-122"/>
              </a:endParaRPr>
            </a:p>
          </p:txBody>
        </p:sp>
      </p:grpSp>
      <p:pic>
        <p:nvPicPr>
          <p:cNvPr id="13" name="Picture 23" descr="示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221163"/>
            <a:ext cx="9175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49857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2670</Words>
  <Application>Microsoft Office PowerPoint</Application>
  <PresentationFormat>宽屏</PresentationFormat>
  <Paragraphs>359</Paragraphs>
  <Slides>34</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8" baseType="lpstr">
      <vt:lpstr>等线</vt:lpstr>
      <vt:lpstr>等线 Light</vt:lpstr>
      <vt:lpstr>黑体</vt:lpstr>
      <vt:lpstr>华文细黑</vt:lpstr>
      <vt:lpstr>宋体</vt:lpstr>
      <vt:lpstr>微软雅黑</vt:lpstr>
      <vt:lpstr>Arial</vt:lpstr>
      <vt:lpstr>Calibri</vt:lpstr>
      <vt:lpstr>Courier New</vt:lpstr>
      <vt:lpstr>Tahoma</vt:lpstr>
      <vt:lpstr>Times New Roman</vt:lpstr>
      <vt:lpstr>Wingdings</vt:lpstr>
      <vt:lpstr>Office 主题​​</vt:lpstr>
      <vt:lpstr>Image</vt:lpstr>
      <vt:lpstr>PowerPoint 演示文稿</vt:lpstr>
      <vt:lpstr>回顾</vt:lpstr>
      <vt:lpstr>预习检查</vt:lpstr>
      <vt:lpstr>本专题目标</vt:lpstr>
      <vt:lpstr>超链接</vt:lpstr>
      <vt:lpstr>基本语法</vt:lpstr>
      <vt:lpstr>超链接的三类应用场合4-1</vt:lpstr>
      <vt:lpstr>超链接的三类应用场合4-2</vt:lpstr>
      <vt:lpstr>超链接的三类应用场合4-3</vt:lpstr>
      <vt:lpstr>超链接的三类应用场合4-4</vt:lpstr>
      <vt:lpstr>注释</vt:lpstr>
      <vt:lpstr>特殊符号</vt:lpstr>
      <vt:lpstr>为什么使用表单</vt:lpstr>
      <vt:lpstr>常见的表单元素</vt:lpstr>
      <vt:lpstr>表单的基本语法2-1</vt:lpstr>
      <vt:lpstr>表单的基本语法2-2</vt:lpstr>
      <vt:lpstr>表单的执行原理</vt:lpstr>
      <vt:lpstr>表单元素的基本格式</vt:lpstr>
      <vt:lpstr>表单元素的逐一介绍8-1</vt:lpstr>
      <vt:lpstr>表单元素的逐一介绍8-2</vt:lpstr>
      <vt:lpstr>表单元素的逐一介绍8-3</vt:lpstr>
      <vt:lpstr>表单元素的逐一介绍8-4</vt:lpstr>
      <vt:lpstr>表单元素的逐一介绍8-5</vt:lpstr>
      <vt:lpstr>表单元素的逐一介绍8-6</vt:lpstr>
      <vt:lpstr>小结</vt:lpstr>
      <vt:lpstr>表单元素的逐一介绍8-7</vt:lpstr>
      <vt:lpstr>表单元素的逐一介绍8-8</vt:lpstr>
      <vt:lpstr>表单的高级用法2-1 </vt:lpstr>
      <vt:lpstr>表单的高级用法2-2</vt:lpstr>
      <vt:lpstr>练习——超链接与特殊符号 </vt:lpstr>
      <vt:lpstr>练习——贵美登录页 </vt:lpstr>
      <vt:lpstr>练习——简易求职表 </vt:lpstr>
      <vt:lpstr>总结</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tu xiao</dc:creator>
  <cp:lastModifiedBy>于渊</cp:lastModifiedBy>
  <cp:revision>300</cp:revision>
  <dcterms:created xsi:type="dcterms:W3CDTF">2017-11-29T06:59:00Z</dcterms:created>
  <dcterms:modified xsi:type="dcterms:W3CDTF">2018-04-24T05:33:43Z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